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77" r:id="rId4"/>
    <p:sldId id="257" r:id="rId5"/>
    <p:sldId id="258" r:id="rId6"/>
    <p:sldId id="259" r:id="rId7"/>
    <p:sldId id="260" r:id="rId8"/>
    <p:sldId id="263" r:id="rId9"/>
    <p:sldId id="278" r:id="rId10"/>
    <p:sldId id="264" r:id="rId11"/>
    <p:sldId id="265" r:id="rId12"/>
    <p:sldId id="266" r:id="rId13"/>
    <p:sldId id="271" r:id="rId14"/>
    <p:sldId id="267" r:id="rId15"/>
    <p:sldId id="272" r:id="rId16"/>
    <p:sldId id="273" r:id="rId17"/>
    <p:sldId id="268" r:id="rId18"/>
    <p:sldId id="274" r:id="rId19"/>
    <p:sldId id="275" r:id="rId20"/>
    <p:sldId id="2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7" autoAdjust="0"/>
    <p:restoredTop sz="82447" autoAdjust="0"/>
  </p:normalViewPr>
  <p:slideViewPr>
    <p:cSldViewPr snapToGrid="0">
      <p:cViewPr varScale="1">
        <p:scale>
          <a:sx n="56" d="100"/>
          <a:sy n="56" d="100"/>
        </p:scale>
        <p:origin x="10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72D33-DDBE-4B42-BB59-F4C48DB69970}" type="doc">
      <dgm:prSet loTypeId="urn:microsoft.com/office/officeart/2005/8/layout/process4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5F1212FE-2D72-4691-9C0A-C91DFB19E645}">
      <dgm:prSet phldrT="[文字]" custT="1"/>
      <dgm:spPr/>
      <dgm:t>
        <a:bodyPr/>
        <a:lstStyle/>
        <a:p>
          <a:pPr>
            <a:buFont typeface="+mj-lt"/>
            <a:buAutoNum type="arabicPeriod"/>
          </a:pPr>
          <a:r>
            <a:rPr lang="zh-TW" altLang="en-US" sz="2200" dirty="0">
              <a:solidFill>
                <a:schemeClr val="tx1"/>
              </a:solidFill>
            </a:rPr>
            <a:t>填寫知情同意書、人口統計學問卷以及</a:t>
          </a:r>
          <a:r>
            <a:rPr lang="en-US" altLang="zh-TW" sz="2200" dirty="0">
              <a:solidFill>
                <a:schemeClr val="tx1"/>
              </a:solidFill>
            </a:rPr>
            <a:t>Simulator Sickness Questionnaire(</a:t>
          </a:r>
          <a:r>
            <a:rPr lang="zh-TW" altLang="en-US" sz="2200" dirty="0">
              <a:solidFill>
                <a:schemeClr val="tx1"/>
              </a:solidFill>
            </a:rPr>
            <a:t>模擬器疾病問卷，</a:t>
          </a:r>
          <a:r>
            <a:rPr lang="en-US" altLang="zh-TW" sz="2200" dirty="0">
              <a:solidFill>
                <a:schemeClr val="tx1"/>
              </a:solidFill>
            </a:rPr>
            <a:t>SSQ)</a:t>
          </a:r>
          <a:r>
            <a:rPr lang="zh-TW" altLang="en-US" sz="2200" dirty="0">
              <a:solidFill>
                <a:schemeClr val="tx1"/>
              </a:solidFill>
            </a:rPr>
            <a:t>問卷</a:t>
          </a:r>
        </a:p>
      </dgm:t>
    </dgm:pt>
    <dgm:pt modelId="{9E6C62EF-2A58-4692-8B15-AD9024AFA3F7}" type="parTrans" cxnId="{BAF21B6F-4ACF-4258-89C1-52358EEC0AE9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DA6FDD1F-1B1D-4D6E-A7B4-BB4610EE346D}" type="sibTrans" cxnId="{BAF21B6F-4ACF-4258-89C1-52358EEC0AE9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C38B54BC-DD41-4F33-BBAD-8362098F1B77}">
      <dgm:prSet phldrT="[文字]" custT="1"/>
      <dgm:spPr/>
      <dgm:t>
        <a:bodyPr/>
        <a:lstStyle/>
        <a:p>
          <a:pPr>
            <a:buFont typeface="+mj-lt"/>
            <a:buAutoNum type="arabicPeriod"/>
          </a:pPr>
          <a:r>
            <a:rPr lang="zh-TW" altLang="en-US" sz="2200">
              <a:solidFill>
                <a:schemeClr val="tx1"/>
              </a:solidFill>
            </a:rPr>
            <a:t>介紹實驗期間會出現的標誌及訓練</a:t>
          </a:r>
          <a:endParaRPr lang="zh-TW" altLang="en-US" sz="2200" dirty="0">
            <a:solidFill>
              <a:schemeClr val="tx1"/>
            </a:solidFill>
          </a:endParaRPr>
        </a:p>
      </dgm:t>
    </dgm:pt>
    <dgm:pt modelId="{FF3443A8-B97A-43CC-B8D9-034687ECD42A}" type="parTrans" cxnId="{7AA628A7-6225-4790-8433-0F0D8B0607E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DC3FDBA1-1D62-4C72-97FB-FD9BDE7CDB30}" type="sibTrans" cxnId="{7AA628A7-6225-4790-8433-0F0D8B0607E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748F2486-9E9E-4651-903A-EE3E65B3F706}">
      <dgm:prSet phldrT="[文字]" custT="1"/>
      <dgm:spPr/>
      <dgm:t>
        <a:bodyPr/>
        <a:lstStyle/>
        <a:p>
          <a:pPr>
            <a:buFont typeface="+mj-lt"/>
            <a:buAutoNum type="arabicPeriod"/>
          </a:pPr>
          <a:r>
            <a:rPr lang="zh-TW" altLang="en-US" sz="2200">
              <a:solidFill>
                <a:schemeClr val="tx1"/>
              </a:solidFill>
            </a:rPr>
            <a:t>眼球校正</a:t>
          </a:r>
          <a:endParaRPr lang="zh-TW" altLang="en-US" sz="2200" b="0" dirty="0">
            <a:solidFill>
              <a:schemeClr val="tx1"/>
            </a:solidFill>
          </a:endParaRPr>
        </a:p>
      </dgm:t>
    </dgm:pt>
    <dgm:pt modelId="{242DD1A5-9D6D-4AC9-B8EC-7C12C50213B1}" type="parTrans" cxnId="{AF01EF75-9A16-435D-993C-08DCF3B299CD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D40865EC-17EC-45A3-B810-6E4DACE64E18}" type="sibTrans" cxnId="{AF01EF75-9A16-435D-993C-08DCF3B299CD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C0507B8E-7890-43C1-BBBB-627943A90C1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zh-TW" altLang="en-US" sz="2200">
              <a:solidFill>
                <a:schemeClr val="tx1"/>
              </a:solidFill>
            </a:rPr>
            <a:t>開始進行實驗</a:t>
          </a:r>
          <a:r>
            <a:rPr lang="en-US" altLang="zh-TW" sz="2200">
              <a:solidFill>
                <a:schemeClr val="tx1"/>
              </a:solidFill>
            </a:rPr>
            <a:t>(8</a:t>
          </a:r>
          <a:r>
            <a:rPr lang="zh-TW" altLang="en-US" sz="2200">
              <a:solidFill>
                <a:schemeClr val="tx1"/>
              </a:solidFill>
            </a:rPr>
            <a:t>項</a:t>
          </a:r>
          <a:r>
            <a:rPr lang="en-US" altLang="zh-TW" sz="2200">
              <a:solidFill>
                <a:schemeClr val="tx1"/>
              </a:solidFill>
            </a:rPr>
            <a:t>)</a:t>
          </a:r>
          <a:r>
            <a:rPr lang="zh-TW" altLang="en-US" sz="2200">
              <a:solidFill>
                <a:schemeClr val="tx1"/>
              </a:solidFill>
            </a:rPr>
            <a:t>，速限為</a:t>
          </a:r>
          <a:r>
            <a:rPr lang="en-US" altLang="zh-TW" sz="2200">
              <a:solidFill>
                <a:schemeClr val="tx1"/>
              </a:solidFill>
            </a:rPr>
            <a:t>65</a:t>
          </a:r>
          <a:r>
            <a:rPr lang="zh-TW" altLang="en-US" sz="2200">
              <a:solidFill>
                <a:schemeClr val="tx1"/>
              </a:solidFill>
            </a:rPr>
            <a:t>英里</a:t>
          </a:r>
          <a:r>
            <a:rPr lang="en-US" altLang="zh-TW" sz="2200">
              <a:solidFill>
                <a:schemeClr val="tx1"/>
              </a:solidFill>
            </a:rPr>
            <a:t>/</a:t>
          </a:r>
          <a:r>
            <a:rPr lang="zh-TW" altLang="en-US" sz="2200">
              <a:solidFill>
                <a:schemeClr val="tx1"/>
              </a:solidFill>
            </a:rPr>
            <a:t>時</a:t>
          </a:r>
          <a:endParaRPr lang="zh-TW" altLang="en-US" sz="2200" dirty="0">
            <a:solidFill>
              <a:schemeClr val="tx1"/>
            </a:solidFill>
          </a:endParaRPr>
        </a:p>
      </dgm:t>
    </dgm:pt>
    <dgm:pt modelId="{B6B12485-14B6-481F-98E9-D6F30E991BF8}" type="parTrans" cxnId="{E82143AD-E1F9-4A8B-9F73-5F1ADC14CD1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EFE15385-27B0-44A1-BA5B-784B0C2A85A0}" type="sibTrans" cxnId="{E82143AD-E1F9-4A8B-9F73-5F1ADC14CD1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CB52C6D8-CC18-4973-9900-4D48B5AF5A2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zh-TW" altLang="en-US" sz="2200">
              <a:solidFill>
                <a:schemeClr val="tx1"/>
              </a:solidFill>
            </a:rPr>
            <a:t>每</a:t>
          </a:r>
          <a:r>
            <a:rPr lang="en-US" altLang="zh-TW" sz="2200">
              <a:solidFill>
                <a:schemeClr val="tx1"/>
              </a:solidFill>
            </a:rPr>
            <a:t>2</a:t>
          </a:r>
          <a:r>
            <a:rPr lang="zh-TW" altLang="en-US" sz="2200">
              <a:solidFill>
                <a:schemeClr val="tx1"/>
              </a:solidFill>
            </a:rPr>
            <a:t>次實驗會休息</a:t>
          </a:r>
          <a:r>
            <a:rPr lang="en-US" altLang="zh-TW" sz="2200">
              <a:solidFill>
                <a:schemeClr val="tx1"/>
              </a:solidFill>
            </a:rPr>
            <a:t>5</a:t>
          </a:r>
          <a:r>
            <a:rPr lang="zh-TW" altLang="en-US" sz="2200">
              <a:solidFill>
                <a:schemeClr val="tx1"/>
              </a:solidFill>
            </a:rPr>
            <a:t>分鐘</a:t>
          </a:r>
          <a:endParaRPr lang="zh-TW" altLang="en-US" sz="2200" dirty="0">
            <a:solidFill>
              <a:schemeClr val="tx1"/>
            </a:solidFill>
          </a:endParaRPr>
        </a:p>
      </dgm:t>
    </dgm:pt>
    <dgm:pt modelId="{D94131F2-DDB0-40B2-83A1-5604D05A6029}" type="parTrans" cxnId="{8C00B12A-0C89-491F-8E24-DC5C265E3273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F3DCB8F1-C788-4C6F-A305-CA3157F42BBE}" type="sibTrans" cxnId="{8C00B12A-0C89-491F-8E24-DC5C265E3273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5C264BE0-D1E0-462D-BA2D-80E5F16B6AD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zh-TW" altLang="en-US" sz="2200">
              <a:solidFill>
                <a:schemeClr val="tx1"/>
              </a:solidFill>
            </a:rPr>
            <a:t>每</a:t>
          </a:r>
          <a:r>
            <a:rPr lang="en-US" altLang="zh-TW" sz="2200">
              <a:solidFill>
                <a:schemeClr val="tx1"/>
              </a:solidFill>
            </a:rPr>
            <a:t>2</a:t>
          </a:r>
          <a:r>
            <a:rPr lang="zh-TW" altLang="en-US" sz="2200">
              <a:solidFill>
                <a:schemeClr val="tx1"/>
              </a:solidFill>
            </a:rPr>
            <a:t>次實驗會請參與者填寫</a:t>
          </a:r>
          <a:r>
            <a:rPr lang="en-US" altLang="zh-TW" sz="2200">
              <a:solidFill>
                <a:schemeClr val="tx1"/>
              </a:solidFill>
            </a:rPr>
            <a:t>SSQ</a:t>
          </a:r>
          <a:r>
            <a:rPr lang="zh-TW" altLang="en-US" sz="2200">
              <a:solidFill>
                <a:schemeClr val="tx1"/>
              </a:solidFill>
            </a:rPr>
            <a:t>問卷</a:t>
          </a:r>
          <a:endParaRPr lang="zh-TW" altLang="en-US" sz="2200" dirty="0">
            <a:solidFill>
              <a:schemeClr val="tx1"/>
            </a:solidFill>
          </a:endParaRPr>
        </a:p>
      </dgm:t>
    </dgm:pt>
    <dgm:pt modelId="{FB16391A-B95E-4BD2-BF9E-550EBF56FBAC}" type="parTrans" cxnId="{148FE310-3BE7-413B-9DF0-1B3FCEBE85A6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53A92C63-4CF7-4E50-8CD6-31399A240EE5}" type="sibTrans" cxnId="{148FE310-3BE7-413B-9DF0-1B3FCEBE85A6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FDFA4201-F9EB-4F4C-8C3A-CFFEC9232C1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zh-TW" altLang="en-US" sz="2200">
              <a:solidFill>
                <a:schemeClr val="tx1"/>
              </a:solidFill>
            </a:rPr>
            <a:t>總實驗約為</a:t>
          </a:r>
          <a:r>
            <a:rPr lang="en-US" altLang="zh-TW" sz="2200">
              <a:solidFill>
                <a:schemeClr val="tx1"/>
              </a:solidFill>
            </a:rPr>
            <a:t>3</a:t>
          </a:r>
          <a:r>
            <a:rPr lang="zh-TW" altLang="en-US" sz="2200">
              <a:solidFill>
                <a:schemeClr val="tx1"/>
              </a:solidFill>
            </a:rPr>
            <a:t>小時，報酬：</a:t>
          </a:r>
          <a:r>
            <a:rPr lang="en-US" altLang="zh-TW" sz="2200">
              <a:solidFill>
                <a:schemeClr val="tx1"/>
              </a:solidFill>
            </a:rPr>
            <a:t>20</a:t>
          </a:r>
          <a:r>
            <a:rPr lang="zh-TW" altLang="en-US" sz="2200">
              <a:solidFill>
                <a:schemeClr val="tx1"/>
              </a:solidFill>
            </a:rPr>
            <a:t>美元</a:t>
          </a:r>
          <a:r>
            <a:rPr lang="en-US" altLang="zh-TW" sz="2200">
              <a:solidFill>
                <a:schemeClr val="tx1"/>
              </a:solidFill>
            </a:rPr>
            <a:t>/</a:t>
          </a:r>
          <a:r>
            <a:rPr lang="zh-TW" altLang="en-US" sz="2200">
              <a:solidFill>
                <a:schemeClr val="tx1"/>
              </a:solidFill>
            </a:rPr>
            <a:t>時</a:t>
          </a:r>
          <a:endParaRPr lang="zh-TW" altLang="en-US" sz="2200" dirty="0">
            <a:solidFill>
              <a:schemeClr val="tx1"/>
            </a:solidFill>
          </a:endParaRPr>
        </a:p>
      </dgm:t>
    </dgm:pt>
    <dgm:pt modelId="{144C0912-B8DD-4CA8-8EC2-905DE974C409}" type="parTrans" cxnId="{3EFAB70A-531D-42F7-95C3-62AEA73C11E3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7E15288F-7B31-43D9-BEF5-917E024D7BDD}" type="sibTrans" cxnId="{3EFAB70A-531D-42F7-95C3-62AEA73C11E3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A95741FD-1016-48BF-86B6-967005DD7CA0}" type="pres">
      <dgm:prSet presAssocID="{DD772D33-DDBE-4B42-BB59-F4C48DB69970}" presName="Name0" presStyleCnt="0">
        <dgm:presLayoutVars>
          <dgm:dir/>
          <dgm:animLvl val="lvl"/>
          <dgm:resizeHandles val="exact"/>
        </dgm:presLayoutVars>
      </dgm:prSet>
      <dgm:spPr/>
    </dgm:pt>
    <dgm:pt modelId="{4BFBE97F-BDAA-4692-89A1-E0AB24BD91FF}" type="pres">
      <dgm:prSet presAssocID="{FDFA4201-F9EB-4F4C-8C3A-CFFEC9232C1A}" presName="boxAndChildren" presStyleCnt="0"/>
      <dgm:spPr/>
    </dgm:pt>
    <dgm:pt modelId="{1D0D1A51-94E1-483A-8B47-FAE603AEF78F}" type="pres">
      <dgm:prSet presAssocID="{FDFA4201-F9EB-4F4C-8C3A-CFFEC9232C1A}" presName="parentTextBox" presStyleLbl="node1" presStyleIdx="0" presStyleCnt="7" custLinFactNeighborY="21904"/>
      <dgm:spPr/>
    </dgm:pt>
    <dgm:pt modelId="{B008B015-AC98-4C4B-ACA8-91653C1F9E10}" type="pres">
      <dgm:prSet presAssocID="{53A92C63-4CF7-4E50-8CD6-31399A240EE5}" presName="sp" presStyleCnt="0"/>
      <dgm:spPr/>
    </dgm:pt>
    <dgm:pt modelId="{E0429139-40DB-44ED-9AC8-034A17F0BD31}" type="pres">
      <dgm:prSet presAssocID="{5C264BE0-D1E0-462D-BA2D-80E5F16B6AD9}" presName="arrowAndChildren" presStyleCnt="0"/>
      <dgm:spPr/>
    </dgm:pt>
    <dgm:pt modelId="{B96364CE-84A6-49EF-B304-6E5BF9DF4EB6}" type="pres">
      <dgm:prSet presAssocID="{5C264BE0-D1E0-462D-BA2D-80E5F16B6AD9}" presName="parentTextArrow" presStyleLbl="node1" presStyleIdx="1" presStyleCnt="7"/>
      <dgm:spPr/>
    </dgm:pt>
    <dgm:pt modelId="{8AD7B38E-9604-41F6-A77A-BD5163175D4A}" type="pres">
      <dgm:prSet presAssocID="{F3DCB8F1-C788-4C6F-A305-CA3157F42BBE}" presName="sp" presStyleCnt="0"/>
      <dgm:spPr/>
    </dgm:pt>
    <dgm:pt modelId="{0F46E712-E5B9-4831-8394-A80389887B66}" type="pres">
      <dgm:prSet presAssocID="{CB52C6D8-CC18-4973-9900-4D48B5AF5A22}" presName="arrowAndChildren" presStyleCnt="0"/>
      <dgm:spPr/>
    </dgm:pt>
    <dgm:pt modelId="{E439FFEC-2073-4D7C-9590-7623B39C8D2A}" type="pres">
      <dgm:prSet presAssocID="{CB52C6D8-CC18-4973-9900-4D48B5AF5A22}" presName="parentTextArrow" presStyleLbl="node1" presStyleIdx="2" presStyleCnt="7"/>
      <dgm:spPr/>
    </dgm:pt>
    <dgm:pt modelId="{59128337-E63B-4F06-B008-2DBFFE6ED1AE}" type="pres">
      <dgm:prSet presAssocID="{EFE15385-27B0-44A1-BA5B-784B0C2A85A0}" presName="sp" presStyleCnt="0"/>
      <dgm:spPr/>
    </dgm:pt>
    <dgm:pt modelId="{7E80CD4E-3866-4503-BE92-B247D53EA231}" type="pres">
      <dgm:prSet presAssocID="{C0507B8E-7890-43C1-BBBB-627943A90C17}" presName="arrowAndChildren" presStyleCnt="0"/>
      <dgm:spPr/>
    </dgm:pt>
    <dgm:pt modelId="{B5993021-BFDA-4E32-921C-26F3498CFDCB}" type="pres">
      <dgm:prSet presAssocID="{C0507B8E-7890-43C1-BBBB-627943A90C17}" presName="parentTextArrow" presStyleLbl="node1" presStyleIdx="3" presStyleCnt="7"/>
      <dgm:spPr/>
    </dgm:pt>
    <dgm:pt modelId="{439F420B-2E6E-4F28-99E8-6693471E2BB8}" type="pres">
      <dgm:prSet presAssocID="{D40865EC-17EC-45A3-B810-6E4DACE64E18}" presName="sp" presStyleCnt="0"/>
      <dgm:spPr/>
    </dgm:pt>
    <dgm:pt modelId="{2F2091FA-B2DB-4F14-B0F4-D2C9366FA322}" type="pres">
      <dgm:prSet presAssocID="{748F2486-9E9E-4651-903A-EE3E65B3F706}" presName="arrowAndChildren" presStyleCnt="0"/>
      <dgm:spPr/>
    </dgm:pt>
    <dgm:pt modelId="{9F5AF2BB-E8ED-464A-85CB-9EDECC12BBA0}" type="pres">
      <dgm:prSet presAssocID="{748F2486-9E9E-4651-903A-EE3E65B3F706}" presName="parentTextArrow" presStyleLbl="node1" presStyleIdx="4" presStyleCnt="7"/>
      <dgm:spPr/>
    </dgm:pt>
    <dgm:pt modelId="{1C4CDD18-0411-49C9-B3D1-2223BFC1CA35}" type="pres">
      <dgm:prSet presAssocID="{DC3FDBA1-1D62-4C72-97FB-FD9BDE7CDB30}" presName="sp" presStyleCnt="0"/>
      <dgm:spPr/>
    </dgm:pt>
    <dgm:pt modelId="{CFAAA5BF-1FAA-4F90-9746-B0652AFC1232}" type="pres">
      <dgm:prSet presAssocID="{C38B54BC-DD41-4F33-BBAD-8362098F1B77}" presName="arrowAndChildren" presStyleCnt="0"/>
      <dgm:spPr/>
    </dgm:pt>
    <dgm:pt modelId="{ED636F81-BFFC-436D-BA6D-A79EFF0B1D96}" type="pres">
      <dgm:prSet presAssocID="{C38B54BC-DD41-4F33-BBAD-8362098F1B77}" presName="parentTextArrow" presStyleLbl="node1" presStyleIdx="5" presStyleCnt="7"/>
      <dgm:spPr/>
    </dgm:pt>
    <dgm:pt modelId="{013C53A2-9C3F-4507-A5FC-FFAC93BEB8C6}" type="pres">
      <dgm:prSet presAssocID="{DA6FDD1F-1B1D-4D6E-A7B4-BB4610EE346D}" presName="sp" presStyleCnt="0"/>
      <dgm:spPr/>
    </dgm:pt>
    <dgm:pt modelId="{7F24DF40-B7BD-41BC-8951-025865BFF37E}" type="pres">
      <dgm:prSet presAssocID="{5F1212FE-2D72-4691-9C0A-C91DFB19E645}" presName="arrowAndChildren" presStyleCnt="0"/>
      <dgm:spPr/>
    </dgm:pt>
    <dgm:pt modelId="{F2988109-25C5-44C8-9851-C1B5D9A86ADE}" type="pres">
      <dgm:prSet presAssocID="{5F1212FE-2D72-4691-9C0A-C91DFB19E645}" presName="parentTextArrow" presStyleLbl="node1" presStyleIdx="6" presStyleCnt="7" custLinFactNeighborX="21808" custLinFactNeighborY="-7542"/>
      <dgm:spPr/>
    </dgm:pt>
  </dgm:ptLst>
  <dgm:cxnLst>
    <dgm:cxn modelId="{DF3D5501-8511-4744-B1EB-A54EE4B7E066}" type="presOf" srcId="{DD772D33-DDBE-4B42-BB59-F4C48DB69970}" destId="{A95741FD-1016-48BF-86B6-967005DD7CA0}" srcOrd="0" destOrd="0" presId="urn:microsoft.com/office/officeart/2005/8/layout/process4"/>
    <dgm:cxn modelId="{3EFAB70A-531D-42F7-95C3-62AEA73C11E3}" srcId="{DD772D33-DDBE-4B42-BB59-F4C48DB69970}" destId="{FDFA4201-F9EB-4F4C-8C3A-CFFEC9232C1A}" srcOrd="6" destOrd="0" parTransId="{144C0912-B8DD-4CA8-8EC2-905DE974C409}" sibTransId="{7E15288F-7B31-43D9-BEF5-917E024D7BDD}"/>
    <dgm:cxn modelId="{148FE310-3BE7-413B-9DF0-1B3FCEBE85A6}" srcId="{DD772D33-DDBE-4B42-BB59-F4C48DB69970}" destId="{5C264BE0-D1E0-462D-BA2D-80E5F16B6AD9}" srcOrd="5" destOrd="0" parTransId="{FB16391A-B95E-4BD2-BF9E-550EBF56FBAC}" sibTransId="{53A92C63-4CF7-4E50-8CD6-31399A240EE5}"/>
    <dgm:cxn modelId="{62A4DC24-9CFC-475C-8650-9785FA2CDBBD}" type="presOf" srcId="{C0507B8E-7890-43C1-BBBB-627943A90C17}" destId="{B5993021-BFDA-4E32-921C-26F3498CFDCB}" srcOrd="0" destOrd="0" presId="urn:microsoft.com/office/officeart/2005/8/layout/process4"/>
    <dgm:cxn modelId="{81D4F825-1DF5-4984-A763-58EE0964D2FD}" type="presOf" srcId="{CB52C6D8-CC18-4973-9900-4D48B5AF5A22}" destId="{E439FFEC-2073-4D7C-9590-7623B39C8D2A}" srcOrd="0" destOrd="0" presId="urn:microsoft.com/office/officeart/2005/8/layout/process4"/>
    <dgm:cxn modelId="{8C00B12A-0C89-491F-8E24-DC5C265E3273}" srcId="{DD772D33-DDBE-4B42-BB59-F4C48DB69970}" destId="{CB52C6D8-CC18-4973-9900-4D48B5AF5A22}" srcOrd="4" destOrd="0" parTransId="{D94131F2-DDB0-40B2-83A1-5604D05A6029}" sibTransId="{F3DCB8F1-C788-4C6F-A305-CA3157F42BBE}"/>
    <dgm:cxn modelId="{BAF21B6F-4ACF-4258-89C1-52358EEC0AE9}" srcId="{DD772D33-DDBE-4B42-BB59-F4C48DB69970}" destId="{5F1212FE-2D72-4691-9C0A-C91DFB19E645}" srcOrd="0" destOrd="0" parTransId="{9E6C62EF-2A58-4692-8B15-AD9024AFA3F7}" sibTransId="{DA6FDD1F-1B1D-4D6E-A7B4-BB4610EE346D}"/>
    <dgm:cxn modelId="{AF01EF75-9A16-435D-993C-08DCF3B299CD}" srcId="{DD772D33-DDBE-4B42-BB59-F4C48DB69970}" destId="{748F2486-9E9E-4651-903A-EE3E65B3F706}" srcOrd="2" destOrd="0" parTransId="{242DD1A5-9D6D-4AC9-B8EC-7C12C50213B1}" sibTransId="{D40865EC-17EC-45A3-B810-6E4DACE64E18}"/>
    <dgm:cxn modelId="{85D96886-940C-452E-8C40-B21ACBB5DF0B}" type="presOf" srcId="{5C264BE0-D1E0-462D-BA2D-80E5F16B6AD9}" destId="{B96364CE-84A6-49EF-B304-6E5BF9DF4EB6}" srcOrd="0" destOrd="0" presId="urn:microsoft.com/office/officeart/2005/8/layout/process4"/>
    <dgm:cxn modelId="{B1EDD38A-8634-468A-8608-3F21DCDB96F3}" type="presOf" srcId="{FDFA4201-F9EB-4F4C-8C3A-CFFEC9232C1A}" destId="{1D0D1A51-94E1-483A-8B47-FAE603AEF78F}" srcOrd="0" destOrd="0" presId="urn:microsoft.com/office/officeart/2005/8/layout/process4"/>
    <dgm:cxn modelId="{1AADCD8C-DC14-4F4D-A619-BF08D0215DE4}" type="presOf" srcId="{C38B54BC-DD41-4F33-BBAD-8362098F1B77}" destId="{ED636F81-BFFC-436D-BA6D-A79EFF0B1D96}" srcOrd="0" destOrd="0" presId="urn:microsoft.com/office/officeart/2005/8/layout/process4"/>
    <dgm:cxn modelId="{7AA628A7-6225-4790-8433-0F0D8B0607EB}" srcId="{DD772D33-DDBE-4B42-BB59-F4C48DB69970}" destId="{C38B54BC-DD41-4F33-BBAD-8362098F1B77}" srcOrd="1" destOrd="0" parTransId="{FF3443A8-B97A-43CC-B8D9-034687ECD42A}" sibTransId="{DC3FDBA1-1D62-4C72-97FB-FD9BDE7CDB30}"/>
    <dgm:cxn modelId="{E82143AD-E1F9-4A8B-9F73-5F1ADC14CD1B}" srcId="{DD772D33-DDBE-4B42-BB59-F4C48DB69970}" destId="{C0507B8E-7890-43C1-BBBB-627943A90C17}" srcOrd="3" destOrd="0" parTransId="{B6B12485-14B6-481F-98E9-D6F30E991BF8}" sibTransId="{EFE15385-27B0-44A1-BA5B-784B0C2A85A0}"/>
    <dgm:cxn modelId="{325949AD-C159-4039-AAB2-61C25DAC0E7D}" type="presOf" srcId="{748F2486-9E9E-4651-903A-EE3E65B3F706}" destId="{9F5AF2BB-E8ED-464A-85CB-9EDECC12BBA0}" srcOrd="0" destOrd="0" presId="urn:microsoft.com/office/officeart/2005/8/layout/process4"/>
    <dgm:cxn modelId="{7939D2BF-B257-4048-9DB0-BC855D39DDF2}" type="presOf" srcId="{5F1212FE-2D72-4691-9C0A-C91DFB19E645}" destId="{F2988109-25C5-44C8-9851-C1B5D9A86ADE}" srcOrd="0" destOrd="0" presId="urn:microsoft.com/office/officeart/2005/8/layout/process4"/>
    <dgm:cxn modelId="{17F1ABFB-4FF4-492C-93BF-FEB2FEDFF19A}" type="presParOf" srcId="{A95741FD-1016-48BF-86B6-967005DD7CA0}" destId="{4BFBE97F-BDAA-4692-89A1-E0AB24BD91FF}" srcOrd="0" destOrd="0" presId="urn:microsoft.com/office/officeart/2005/8/layout/process4"/>
    <dgm:cxn modelId="{031DFE39-5483-4EB3-B106-A8998A0BD1B5}" type="presParOf" srcId="{4BFBE97F-BDAA-4692-89A1-E0AB24BD91FF}" destId="{1D0D1A51-94E1-483A-8B47-FAE603AEF78F}" srcOrd="0" destOrd="0" presId="urn:microsoft.com/office/officeart/2005/8/layout/process4"/>
    <dgm:cxn modelId="{D0BCF9C3-5BD0-47F2-AC68-793A88225B64}" type="presParOf" srcId="{A95741FD-1016-48BF-86B6-967005DD7CA0}" destId="{B008B015-AC98-4C4B-ACA8-91653C1F9E10}" srcOrd="1" destOrd="0" presId="urn:microsoft.com/office/officeart/2005/8/layout/process4"/>
    <dgm:cxn modelId="{DD9ED186-E460-4189-8AD4-389CA953DB7D}" type="presParOf" srcId="{A95741FD-1016-48BF-86B6-967005DD7CA0}" destId="{E0429139-40DB-44ED-9AC8-034A17F0BD31}" srcOrd="2" destOrd="0" presId="urn:microsoft.com/office/officeart/2005/8/layout/process4"/>
    <dgm:cxn modelId="{0DE51DB4-E391-43EF-88C4-6383B39BD1E7}" type="presParOf" srcId="{E0429139-40DB-44ED-9AC8-034A17F0BD31}" destId="{B96364CE-84A6-49EF-B304-6E5BF9DF4EB6}" srcOrd="0" destOrd="0" presId="urn:microsoft.com/office/officeart/2005/8/layout/process4"/>
    <dgm:cxn modelId="{FD862B3A-B535-4873-B1BF-06A4EAD5018D}" type="presParOf" srcId="{A95741FD-1016-48BF-86B6-967005DD7CA0}" destId="{8AD7B38E-9604-41F6-A77A-BD5163175D4A}" srcOrd="3" destOrd="0" presId="urn:microsoft.com/office/officeart/2005/8/layout/process4"/>
    <dgm:cxn modelId="{E587B9E8-C0F9-4EEC-9BDF-934A7DDE6540}" type="presParOf" srcId="{A95741FD-1016-48BF-86B6-967005DD7CA0}" destId="{0F46E712-E5B9-4831-8394-A80389887B66}" srcOrd="4" destOrd="0" presId="urn:microsoft.com/office/officeart/2005/8/layout/process4"/>
    <dgm:cxn modelId="{B6EFB029-1534-4D7E-8C80-03C6A0E44FFA}" type="presParOf" srcId="{0F46E712-E5B9-4831-8394-A80389887B66}" destId="{E439FFEC-2073-4D7C-9590-7623B39C8D2A}" srcOrd="0" destOrd="0" presId="urn:microsoft.com/office/officeart/2005/8/layout/process4"/>
    <dgm:cxn modelId="{D6F3254B-D158-44F0-A15F-A9634FA3B909}" type="presParOf" srcId="{A95741FD-1016-48BF-86B6-967005DD7CA0}" destId="{59128337-E63B-4F06-B008-2DBFFE6ED1AE}" srcOrd="5" destOrd="0" presId="urn:microsoft.com/office/officeart/2005/8/layout/process4"/>
    <dgm:cxn modelId="{22AF5582-76B7-4889-BBA9-6F29AEBF7FCB}" type="presParOf" srcId="{A95741FD-1016-48BF-86B6-967005DD7CA0}" destId="{7E80CD4E-3866-4503-BE92-B247D53EA231}" srcOrd="6" destOrd="0" presId="urn:microsoft.com/office/officeart/2005/8/layout/process4"/>
    <dgm:cxn modelId="{C3A5F7D2-8E95-4AA2-8E9C-06D032BA60BD}" type="presParOf" srcId="{7E80CD4E-3866-4503-BE92-B247D53EA231}" destId="{B5993021-BFDA-4E32-921C-26F3498CFDCB}" srcOrd="0" destOrd="0" presId="urn:microsoft.com/office/officeart/2005/8/layout/process4"/>
    <dgm:cxn modelId="{05F091C5-08AD-4812-808E-58130ED5EE37}" type="presParOf" srcId="{A95741FD-1016-48BF-86B6-967005DD7CA0}" destId="{439F420B-2E6E-4F28-99E8-6693471E2BB8}" srcOrd="7" destOrd="0" presId="urn:microsoft.com/office/officeart/2005/8/layout/process4"/>
    <dgm:cxn modelId="{35C20CAF-6DEF-4964-8917-A14F585C2F3C}" type="presParOf" srcId="{A95741FD-1016-48BF-86B6-967005DD7CA0}" destId="{2F2091FA-B2DB-4F14-B0F4-D2C9366FA322}" srcOrd="8" destOrd="0" presId="urn:microsoft.com/office/officeart/2005/8/layout/process4"/>
    <dgm:cxn modelId="{E92B4F96-9F12-44F7-AD00-2BDBBD93A5FD}" type="presParOf" srcId="{2F2091FA-B2DB-4F14-B0F4-D2C9366FA322}" destId="{9F5AF2BB-E8ED-464A-85CB-9EDECC12BBA0}" srcOrd="0" destOrd="0" presId="urn:microsoft.com/office/officeart/2005/8/layout/process4"/>
    <dgm:cxn modelId="{1AB2D67B-2506-457E-9CB0-41543DB64863}" type="presParOf" srcId="{A95741FD-1016-48BF-86B6-967005DD7CA0}" destId="{1C4CDD18-0411-49C9-B3D1-2223BFC1CA35}" srcOrd="9" destOrd="0" presId="urn:microsoft.com/office/officeart/2005/8/layout/process4"/>
    <dgm:cxn modelId="{6B17325F-9C47-4C76-B543-0891F8582CA4}" type="presParOf" srcId="{A95741FD-1016-48BF-86B6-967005DD7CA0}" destId="{CFAAA5BF-1FAA-4F90-9746-B0652AFC1232}" srcOrd="10" destOrd="0" presId="urn:microsoft.com/office/officeart/2005/8/layout/process4"/>
    <dgm:cxn modelId="{254FEFF5-1720-4DC8-B903-8F9ADF632BCD}" type="presParOf" srcId="{CFAAA5BF-1FAA-4F90-9746-B0652AFC1232}" destId="{ED636F81-BFFC-436D-BA6D-A79EFF0B1D96}" srcOrd="0" destOrd="0" presId="urn:microsoft.com/office/officeart/2005/8/layout/process4"/>
    <dgm:cxn modelId="{7792CE5C-395D-48B6-B807-5361A01D53BC}" type="presParOf" srcId="{A95741FD-1016-48BF-86B6-967005DD7CA0}" destId="{013C53A2-9C3F-4507-A5FC-FFAC93BEB8C6}" srcOrd="11" destOrd="0" presId="urn:microsoft.com/office/officeart/2005/8/layout/process4"/>
    <dgm:cxn modelId="{5E2B1FEC-6BC8-4177-AD85-9F4E61627CE3}" type="presParOf" srcId="{A95741FD-1016-48BF-86B6-967005DD7CA0}" destId="{7F24DF40-B7BD-41BC-8951-025865BFF37E}" srcOrd="12" destOrd="0" presId="urn:microsoft.com/office/officeart/2005/8/layout/process4"/>
    <dgm:cxn modelId="{F5DBD4F3-876F-47DC-B9FE-1354439873B3}" type="presParOf" srcId="{7F24DF40-B7BD-41BC-8951-025865BFF37E}" destId="{F2988109-25C5-44C8-9851-C1B5D9A86A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D1A51-94E1-483A-8B47-FAE603AEF78F}">
      <dsp:nvSpPr>
        <dsp:cNvPr id="0" name=""/>
        <dsp:cNvSpPr/>
      </dsp:nvSpPr>
      <dsp:spPr>
        <a:xfrm>
          <a:off x="0" y="5805006"/>
          <a:ext cx="8004992" cy="6352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TW" altLang="en-US" sz="2200" kern="1200">
              <a:solidFill>
                <a:schemeClr val="tx1"/>
              </a:solidFill>
            </a:rPr>
            <a:t>總實驗約為</a:t>
          </a:r>
          <a:r>
            <a:rPr lang="en-US" altLang="zh-TW" sz="2200" kern="1200">
              <a:solidFill>
                <a:schemeClr val="tx1"/>
              </a:solidFill>
            </a:rPr>
            <a:t>3</a:t>
          </a:r>
          <a:r>
            <a:rPr lang="zh-TW" altLang="en-US" sz="2200" kern="1200">
              <a:solidFill>
                <a:schemeClr val="tx1"/>
              </a:solidFill>
            </a:rPr>
            <a:t>小時，報酬：</a:t>
          </a:r>
          <a:r>
            <a:rPr lang="en-US" altLang="zh-TW" sz="2200" kern="1200">
              <a:solidFill>
                <a:schemeClr val="tx1"/>
              </a:solidFill>
            </a:rPr>
            <a:t>20</a:t>
          </a:r>
          <a:r>
            <a:rPr lang="zh-TW" altLang="en-US" sz="2200" kern="1200">
              <a:solidFill>
                <a:schemeClr val="tx1"/>
              </a:solidFill>
            </a:rPr>
            <a:t>美元</a:t>
          </a:r>
          <a:r>
            <a:rPr lang="en-US" altLang="zh-TW" sz="2200" kern="1200">
              <a:solidFill>
                <a:schemeClr val="tx1"/>
              </a:solidFill>
            </a:rPr>
            <a:t>/</a:t>
          </a:r>
          <a:r>
            <a:rPr lang="zh-TW" altLang="en-US" sz="2200" kern="1200">
              <a:solidFill>
                <a:schemeClr val="tx1"/>
              </a:solidFill>
            </a:rPr>
            <a:t>時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>
        <a:off x="0" y="5805006"/>
        <a:ext cx="8004992" cy="635217"/>
      </dsp:txXfrm>
    </dsp:sp>
    <dsp:sp modelId="{B96364CE-84A6-49EF-B304-6E5BF9DF4EB6}">
      <dsp:nvSpPr>
        <dsp:cNvPr id="0" name=""/>
        <dsp:cNvSpPr/>
      </dsp:nvSpPr>
      <dsp:spPr>
        <a:xfrm rot="10800000">
          <a:off x="0" y="4837375"/>
          <a:ext cx="8004992" cy="9769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TW" altLang="en-US" sz="2200" kern="1200">
              <a:solidFill>
                <a:schemeClr val="tx1"/>
              </a:solidFill>
            </a:rPr>
            <a:t>每</a:t>
          </a:r>
          <a:r>
            <a:rPr lang="en-US" altLang="zh-TW" sz="2200" kern="1200">
              <a:solidFill>
                <a:schemeClr val="tx1"/>
              </a:solidFill>
            </a:rPr>
            <a:t>2</a:t>
          </a:r>
          <a:r>
            <a:rPr lang="zh-TW" altLang="en-US" sz="2200" kern="1200">
              <a:solidFill>
                <a:schemeClr val="tx1"/>
              </a:solidFill>
            </a:rPr>
            <a:t>次實驗會請參與者填寫</a:t>
          </a:r>
          <a:r>
            <a:rPr lang="en-US" altLang="zh-TW" sz="2200" kern="1200">
              <a:solidFill>
                <a:schemeClr val="tx1"/>
              </a:solidFill>
            </a:rPr>
            <a:t>SSQ</a:t>
          </a:r>
          <a:r>
            <a:rPr lang="zh-TW" altLang="en-US" sz="2200" kern="1200">
              <a:solidFill>
                <a:schemeClr val="tx1"/>
              </a:solidFill>
            </a:rPr>
            <a:t>問卷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 rot="10800000">
        <a:off x="0" y="4837375"/>
        <a:ext cx="8004992" cy="634802"/>
      </dsp:txXfrm>
    </dsp:sp>
    <dsp:sp modelId="{E439FFEC-2073-4D7C-9590-7623B39C8D2A}">
      <dsp:nvSpPr>
        <dsp:cNvPr id="0" name=""/>
        <dsp:cNvSpPr/>
      </dsp:nvSpPr>
      <dsp:spPr>
        <a:xfrm rot="10800000">
          <a:off x="0" y="3869939"/>
          <a:ext cx="8004992" cy="9769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TW" altLang="en-US" sz="2200" kern="1200">
              <a:solidFill>
                <a:schemeClr val="tx1"/>
              </a:solidFill>
            </a:rPr>
            <a:t>每</a:t>
          </a:r>
          <a:r>
            <a:rPr lang="en-US" altLang="zh-TW" sz="2200" kern="1200">
              <a:solidFill>
                <a:schemeClr val="tx1"/>
              </a:solidFill>
            </a:rPr>
            <a:t>2</a:t>
          </a:r>
          <a:r>
            <a:rPr lang="zh-TW" altLang="en-US" sz="2200" kern="1200">
              <a:solidFill>
                <a:schemeClr val="tx1"/>
              </a:solidFill>
            </a:rPr>
            <a:t>次實驗會休息</a:t>
          </a:r>
          <a:r>
            <a:rPr lang="en-US" altLang="zh-TW" sz="2200" kern="1200">
              <a:solidFill>
                <a:schemeClr val="tx1"/>
              </a:solidFill>
            </a:rPr>
            <a:t>5</a:t>
          </a:r>
          <a:r>
            <a:rPr lang="zh-TW" altLang="en-US" sz="2200" kern="1200">
              <a:solidFill>
                <a:schemeClr val="tx1"/>
              </a:solidFill>
            </a:rPr>
            <a:t>分鐘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 rot="10800000">
        <a:off x="0" y="3869939"/>
        <a:ext cx="8004992" cy="634802"/>
      </dsp:txXfrm>
    </dsp:sp>
    <dsp:sp modelId="{B5993021-BFDA-4E32-921C-26F3498CFDCB}">
      <dsp:nvSpPr>
        <dsp:cNvPr id="0" name=""/>
        <dsp:cNvSpPr/>
      </dsp:nvSpPr>
      <dsp:spPr>
        <a:xfrm rot="10800000">
          <a:off x="0" y="2902503"/>
          <a:ext cx="8004992" cy="9769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TW" altLang="en-US" sz="2200" kern="1200">
              <a:solidFill>
                <a:schemeClr val="tx1"/>
              </a:solidFill>
            </a:rPr>
            <a:t>開始進行實驗</a:t>
          </a:r>
          <a:r>
            <a:rPr lang="en-US" altLang="zh-TW" sz="2200" kern="1200">
              <a:solidFill>
                <a:schemeClr val="tx1"/>
              </a:solidFill>
            </a:rPr>
            <a:t>(8</a:t>
          </a:r>
          <a:r>
            <a:rPr lang="zh-TW" altLang="en-US" sz="2200" kern="1200">
              <a:solidFill>
                <a:schemeClr val="tx1"/>
              </a:solidFill>
            </a:rPr>
            <a:t>項</a:t>
          </a:r>
          <a:r>
            <a:rPr lang="en-US" altLang="zh-TW" sz="2200" kern="1200">
              <a:solidFill>
                <a:schemeClr val="tx1"/>
              </a:solidFill>
            </a:rPr>
            <a:t>)</a:t>
          </a:r>
          <a:r>
            <a:rPr lang="zh-TW" altLang="en-US" sz="2200" kern="1200">
              <a:solidFill>
                <a:schemeClr val="tx1"/>
              </a:solidFill>
            </a:rPr>
            <a:t>，速限為</a:t>
          </a:r>
          <a:r>
            <a:rPr lang="en-US" altLang="zh-TW" sz="2200" kern="1200">
              <a:solidFill>
                <a:schemeClr val="tx1"/>
              </a:solidFill>
            </a:rPr>
            <a:t>65</a:t>
          </a:r>
          <a:r>
            <a:rPr lang="zh-TW" altLang="en-US" sz="2200" kern="1200">
              <a:solidFill>
                <a:schemeClr val="tx1"/>
              </a:solidFill>
            </a:rPr>
            <a:t>英里</a:t>
          </a:r>
          <a:r>
            <a:rPr lang="en-US" altLang="zh-TW" sz="2200" kern="1200">
              <a:solidFill>
                <a:schemeClr val="tx1"/>
              </a:solidFill>
            </a:rPr>
            <a:t>/</a:t>
          </a:r>
          <a:r>
            <a:rPr lang="zh-TW" altLang="en-US" sz="2200" kern="1200">
              <a:solidFill>
                <a:schemeClr val="tx1"/>
              </a:solidFill>
            </a:rPr>
            <a:t>時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 rot="10800000">
        <a:off x="0" y="2902503"/>
        <a:ext cx="8004992" cy="634802"/>
      </dsp:txXfrm>
    </dsp:sp>
    <dsp:sp modelId="{9F5AF2BB-E8ED-464A-85CB-9EDECC12BBA0}">
      <dsp:nvSpPr>
        <dsp:cNvPr id="0" name=""/>
        <dsp:cNvSpPr/>
      </dsp:nvSpPr>
      <dsp:spPr>
        <a:xfrm rot="10800000">
          <a:off x="0" y="1935067"/>
          <a:ext cx="8004992" cy="9769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TW" altLang="en-US" sz="2200" kern="1200">
              <a:solidFill>
                <a:schemeClr val="tx1"/>
              </a:solidFill>
            </a:rPr>
            <a:t>眼球校正</a:t>
          </a:r>
          <a:endParaRPr lang="zh-TW" altLang="en-US" sz="2200" b="0" kern="1200" dirty="0">
            <a:solidFill>
              <a:schemeClr val="tx1"/>
            </a:solidFill>
          </a:endParaRPr>
        </a:p>
      </dsp:txBody>
      <dsp:txXfrm rot="10800000">
        <a:off x="0" y="1935067"/>
        <a:ext cx="8004992" cy="634802"/>
      </dsp:txXfrm>
    </dsp:sp>
    <dsp:sp modelId="{ED636F81-BFFC-436D-BA6D-A79EFF0B1D96}">
      <dsp:nvSpPr>
        <dsp:cNvPr id="0" name=""/>
        <dsp:cNvSpPr/>
      </dsp:nvSpPr>
      <dsp:spPr>
        <a:xfrm rot="10800000">
          <a:off x="0" y="967631"/>
          <a:ext cx="8004992" cy="9769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TW" altLang="en-US" sz="2200" kern="1200">
              <a:solidFill>
                <a:schemeClr val="tx1"/>
              </a:solidFill>
            </a:rPr>
            <a:t>介紹實驗期間會出現的標誌及訓練</a:t>
          </a:r>
          <a:endParaRPr lang="zh-TW" altLang="en-US" sz="2200" kern="1200" dirty="0">
            <a:solidFill>
              <a:schemeClr val="tx1"/>
            </a:solidFill>
          </a:endParaRPr>
        </a:p>
      </dsp:txBody>
      <dsp:txXfrm rot="10800000">
        <a:off x="0" y="967631"/>
        <a:ext cx="8004992" cy="634802"/>
      </dsp:txXfrm>
    </dsp:sp>
    <dsp:sp modelId="{F2988109-25C5-44C8-9851-C1B5D9A86ADE}">
      <dsp:nvSpPr>
        <dsp:cNvPr id="0" name=""/>
        <dsp:cNvSpPr/>
      </dsp:nvSpPr>
      <dsp:spPr>
        <a:xfrm rot="10800000">
          <a:off x="0" y="0"/>
          <a:ext cx="8004992" cy="97696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TW" altLang="en-US" sz="2200" kern="1200" dirty="0">
              <a:solidFill>
                <a:schemeClr val="tx1"/>
              </a:solidFill>
            </a:rPr>
            <a:t>填寫知情同意書、人口統計學問卷以及</a:t>
          </a:r>
          <a:r>
            <a:rPr lang="en-US" altLang="zh-TW" sz="2200" kern="1200" dirty="0">
              <a:solidFill>
                <a:schemeClr val="tx1"/>
              </a:solidFill>
            </a:rPr>
            <a:t>Simulator Sickness Questionnaire(</a:t>
          </a:r>
          <a:r>
            <a:rPr lang="zh-TW" altLang="en-US" sz="2200" kern="1200" dirty="0">
              <a:solidFill>
                <a:schemeClr val="tx1"/>
              </a:solidFill>
            </a:rPr>
            <a:t>模擬器疾病問卷，</a:t>
          </a:r>
          <a:r>
            <a:rPr lang="en-US" altLang="zh-TW" sz="2200" kern="1200" dirty="0">
              <a:solidFill>
                <a:schemeClr val="tx1"/>
              </a:solidFill>
            </a:rPr>
            <a:t>SSQ)</a:t>
          </a:r>
          <a:r>
            <a:rPr lang="zh-TW" altLang="en-US" sz="2200" kern="1200" dirty="0">
              <a:solidFill>
                <a:schemeClr val="tx1"/>
              </a:solidFill>
            </a:rPr>
            <a:t>問卷</a:t>
          </a:r>
        </a:p>
      </dsp:txBody>
      <dsp:txXfrm rot="10800000">
        <a:off x="0" y="0"/>
        <a:ext cx="8004992" cy="634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E591607-EBCD-4602-8D54-D871EA17D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0F581FF-692E-4A61-9034-2A8F835436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C2AF-AB0F-456F-A4B9-C04EA0FBD382}" type="datetimeFigureOut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5DB4353-235D-4FA2-9050-AC6893874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D864B9-1816-4BEC-8C48-0BE170BBDB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C63C0-6F40-42A5-ACD2-32A48BC16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35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E3616-B95F-47CE-A1C3-1506B63FB593}" type="datetimeFigureOut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D7173-CD58-4923-A888-C606C6EAED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6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14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上面是食物目標下面是景點目標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037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年齡對於速度偏差有顯著效果 上面食物 下面景點</a:t>
            </a:r>
          </a:p>
          <a:p>
            <a:r>
              <a:rPr lang="zh-TW" altLang="en-US" dirty="0"/>
              <a:t>紅藍長條圖是景點目標</a:t>
            </a:r>
            <a:endParaRPr lang="en-US" altLang="zh-TW" dirty="0"/>
          </a:p>
          <a:p>
            <a:r>
              <a:rPr lang="zh-TW" altLang="en-US" dirty="0"/>
              <a:t>假設</a:t>
            </a:r>
            <a:r>
              <a:rPr lang="en-US" altLang="zh-TW" dirty="0"/>
              <a:t>9</a:t>
            </a:r>
            <a:r>
              <a:rPr lang="zh-TW" altLang="en-US" dirty="0"/>
              <a:t>：在面板數為</a:t>
            </a:r>
            <a:r>
              <a:rPr lang="en-US" altLang="zh-TW" dirty="0"/>
              <a:t>6</a:t>
            </a:r>
            <a:r>
              <a:rPr lang="zh-TW" altLang="en-US" dirty="0"/>
              <a:t>和</a:t>
            </a:r>
            <a:r>
              <a:rPr lang="en-US" altLang="zh-TW" dirty="0"/>
              <a:t>9</a:t>
            </a:r>
            <a:r>
              <a:rPr lang="zh-TW" altLang="en-US" dirty="0"/>
              <a:t>時，其駕駛表現具可比性。</a:t>
            </a:r>
            <a:endParaRPr lang="en-US" altLang="zh-TW" dirty="0"/>
          </a:p>
          <a:p>
            <a:r>
              <a:rPr lang="zh-TW" altLang="en-US" dirty="0"/>
              <a:t>假設</a:t>
            </a:r>
            <a:r>
              <a:rPr lang="en-US" altLang="zh-TW" dirty="0"/>
              <a:t>10</a:t>
            </a:r>
            <a:r>
              <a:rPr lang="zh-TW" altLang="en-US" dirty="0"/>
              <a:t>：與目標為圖片形式的徽標相比，文字形式的灰標其駕駛表現的效能將降低。</a:t>
            </a:r>
            <a:endParaRPr lang="en-US" altLang="zh-TW" dirty="0"/>
          </a:p>
          <a:p>
            <a:r>
              <a:rPr lang="zh-TW" altLang="en-US" dirty="0"/>
              <a:t>假設</a:t>
            </a:r>
            <a:r>
              <a:rPr lang="en-US" altLang="zh-TW" dirty="0"/>
              <a:t>11</a:t>
            </a:r>
            <a:r>
              <a:rPr lang="zh-TW" altLang="en-US" dirty="0"/>
              <a:t>：目標為不熟悉時，其駕駛表現的效能將低於熟悉。</a:t>
            </a:r>
            <a:endParaRPr lang="en-US" altLang="zh-TW" dirty="0"/>
          </a:p>
          <a:p>
            <a:r>
              <a:rPr lang="zh-TW" altLang="en-US" dirty="0"/>
              <a:t>假設</a:t>
            </a:r>
            <a:r>
              <a:rPr lang="en-US" altLang="zh-TW" dirty="0"/>
              <a:t>12</a:t>
            </a:r>
            <a:r>
              <a:rPr lang="zh-TW" altLang="en-US" dirty="0"/>
              <a:t>：老年族群的駕駛表現之效能將降低，其次是年輕及中年族群。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69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而車道偏差會隨著實驗次數增加而減少，參與者逐漸習慣模擬器。</a:t>
            </a:r>
            <a:endParaRPr lang="en-US" altLang="zh-TW" dirty="0"/>
          </a:p>
          <a:p>
            <a:r>
              <a:rPr lang="zh-TW" altLang="en-US" dirty="0"/>
              <a:t>上食物 下景點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331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上面是食物目標下面是景點目標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228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42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四車道的州際高速公路。每間隔</a:t>
            </a:r>
            <a:r>
              <a:rPr lang="en-US" altLang="zh-TW" dirty="0"/>
              <a:t>3</a:t>
            </a:r>
            <a:r>
              <a:rPr lang="zh-TW" altLang="en-US" dirty="0"/>
              <a:t>英里就會有一個交流道</a:t>
            </a:r>
            <a:r>
              <a:rPr lang="en-US" altLang="zh-TW" dirty="0"/>
              <a:t>(</a:t>
            </a:r>
            <a:r>
              <a:rPr lang="zh-TW" altLang="en-US" dirty="0"/>
              <a:t>出口</a:t>
            </a:r>
            <a:r>
              <a:rPr lang="en-US" altLang="zh-TW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每個出口前都會有設有標誌，包含：景點、住宿、食品、加油站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三個出口前都會設置標誌，其中一個會設有目標企業的標誌，另外兩個則沒有，分配方式為隨機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某些情況下，餐廳和景點的標誌會出現在同一個出口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96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研究人員會口頭上將企業的徽標及名稱連接，促進參與者識別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20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0 1 2 3 </a:t>
            </a:r>
            <a:r>
              <a:rPr lang="zh-TW" altLang="en-US" dirty="0"/>
              <a:t>每個都是</a:t>
            </a:r>
            <a:r>
              <a:rPr lang="en-US" altLang="zh-TW" dirty="0"/>
              <a:t>1</a:t>
            </a:r>
            <a:r>
              <a:rPr lang="zh-TW" altLang="en-US" dirty="0"/>
              <a:t>分</a:t>
            </a:r>
            <a:endParaRPr lang="en-US" altLang="zh-TW" dirty="0"/>
          </a:p>
          <a:p>
            <a:r>
              <a:rPr lang="en-US" altLang="zh-TW" dirty="0"/>
              <a:t>N=[1]x9.54</a:t>
            </a:r>
          </a:p>
          <a:p>
            <a:r>
              <a:rPr lang="en-US" altLang="zh-TW" dirty="0"/>
              <a:t>O=[2]x7.58</a:t>
            </a:r>
          </a:p>
          <a:p>
            <a:r>
              <a:rPr lang="en-US" altLang="zh-TW" dirty="0"/>
              <a:t>D=[3]x13.92</a:t>
            </a:r>
          </a:p>
          <a:p>
            <a:r>
              <a:rPr lang="en-US" altLang="zh-TW" dirty="0"/>
              <a:t>TS=([1]+[2]+[3])x3.74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8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Hit</a:t>
            </a:r>
            <a:r>
              <a:rPr lang="zh-TW" altLang="en-US" dirty="0"/>
              <a:t>：參與者在包含目標的標牌上正確識別了目標；</a:t>
            </a:r>
            <a:r>
              <a:rPr lang="en-US" altLang="zh-TW" dirty="0"/>
              <a:t>CR</a:t>
            </a:r>
            <a:r>
              <a:rPr lang="zh-TW" altLang="en-US" dirty="0"/>
              <a:t>：參與者正確地拒絕說沒有這個目標；</a:t>
            </a:r>
            <a:r>
              <a:rPr lang="en-US" altLang="zh-TW" dirty="0"/>
              <a:t>Miss</a:t>
            </a:r>
            <a:r>
              <a:rPr lang="zh-TW" altLang="en-US" dirty="0"/>
              <a:t>：參與者在標牌包含目標的情況下卻說不包含目標；</a:t>
            </a:r>
            <a:r>
              <a:rPr lang="en-US" altLang="zh-TW" dirty="0"/>
              <a:t>FA</a:t>
            </a:r>
            <a:r>
              <a:rPr lang="zh-TW" altLang="en-US" dirty="0"/>
              <a:t>：如果參與者確定的目標，但該標誌不存在。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注視：當參與者的目光以低於</a:t>
            </a:r>
            <a:r>
              <a:rPr lang="en-US" altLang="zh-TW" sz="1200" dirty="0"/>
              <a:t>100° /s</a:t>
            </a:r>
            <a:r>
              <a:rPr lang="zh-TW" altLang="en-US" sz="1200" dirty="0"/>
              <a:t>的速度移動，持續至少</a:t>
            </a:r>
            <a:r>
              <a:rPr lang="en-US" altLang="zh-TW" sz="1200" dirty="0"/>
              <a:t>100ms</a:t>
            </a:r>
            <a:r>
              <a:rPr lang="zh-TW" altLang="en-US" sz="1200" dirty="0"/>
              <a:t>。</a:t>
            </a:r>
            <a:r>
              <a:rPr lang="en-US" altLang="zh-TW" sz="1200" dirty="0" err="1"/>
              <a:t>Holmqvist</a:t>
            </a:r>
            <a:r>
              <a:rPr lang="en-US" altLang="zh-TW" sz="1200" dirty="0"/>
              <a:t> et al. (2011)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519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假設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指出，目標識別精度在六格和九格特定服務標誌之間是一致的。面板數量為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時準確度較高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假設</a:t>
            </a:r>
            <a:r>
              <a:rPr lang="en-US" altLang="zh-TW" dirty="0"/>
              <a:t>3</a:t>
            </a:r>
            <a:r>
              <a:rPr lang="zh-TW" altLang="en-US" dirty="0"/>
              <a:t>：目標為熟悉時，其準確度將高於不熟悉。</a:t>
            </a:r>
            <a:endParaRPr lang="en-US" altLang="zh-TW" dirty="0"/>
          </a:p>
          <a:p>
            <a:r>
              <a:rPr lang="zh-TW" altLang="en-US" dirty="0"/>
              <a:t>假設</a:t>
            </a:r>
            <a:r>
              <a:rPr lang="en-US" altLang="zh-TW" dirty="0"/>
              <a:t>4</a:t>
            </a:r>
            <a:r>
              <a:rPr lang="zh-TW" altLang="en-US" dirty="0"/>
              <a:t>：年輕組別的準確度將高於另外兩組。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864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假設</a:t>
            </a:r>
            <a:r>
              <a:rPr lang="en-US" altLang="zh-TW" dirty="0"/>
              <a:t>2</a:t>
            </a:r>
            <a:r>
              <a:rPr lang="zh-TW" altLang="en-US" dirty="0"/>
              <a:t>：圖片形式的準確度將高於文字形式。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08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假設</a:t>
            </a:r>
            <a:r>
              <a:rPr lang="en-US" altLang="zh-TW" dirty="0"/>
              <a:t>5</a:t>
            </a:r>
            <a:r>
              <a:rPr lang="zh-TW" altLang="en-US" dirty="0"/>
              <a:t>：對</a:t>
            </a:r>
            <a:r>
              <a:rPr lang="en-US" altLang="zh-TW" dirty="0"/>
              <a:t>6</a:t>
            </a:r>
            <a:r>
              <a:rPr lang="zh-TW" altLang="en-US" dirty="0"/>
              <a:t>個面板的視覺關注將與對</a:t>
            </a:r>
            <a:r>
              <a:rPr lang="en-US" altLang="zh-TW" dirty="0"/>
              <a:t>9</a:t>
            </a:r>
            <a:r>
              <a:rPr lang="zh-TW" altLang="en-US" dirty="0"/>
              <a:t>個面板的關注相當。</a:t>
            </a:r>
            <a:endParaRPr lang="en-US" altLang="zh-TW" dirty="0"/>
          </a:p>
          <a:p>
            <a:r>
              <a:rPr lang="zh-TW" altLang="en-US" dirty="0"/>
              <a:t>假設</a:t>
            </a:r>
            <a:r>
              <a:rPr lang="en-US" altLang="zh-TW" dirty="0"/>
              <a:t>6</a:t>
            </a:r>
            <a:r>
              <a:rPr lang="zh-TW" altLang="en-US" dirty="0"/>
              <a:t>：對文字形式的徽標的視覺關注會比圖片形式的徽標還長。</a:t>
            </a:r>
            <a:endParaRPr lang="en-US" altLang="zh-TW" dirty="0"/>
          </a:p>
          <a:p>
            <a:r>
              <a:rPr lang="zh-TW" altLang="en-US" dirty="0"/>
              <a:t>假設</a:t>
            </a:r>
            <a:r>
              <a:rPr lang="en-US" altLang="zh-TW" dirty="0"/>
              <a:t>7</a:t>
            </a:r>
            <a:r>
              <a:rPr lang="zh-TW" altLang="en-US" dirty="0"/>
              <a:t>：在搜索不熟悉的目標時其視覺關注將大於搜索熟悉的目標。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假設</a:t>
            </a:r>
            <a:r>
              <a:rPr lang="en-US" altLang="zh-TW" dirty="0"/>
              <a:t>8</a:t>
            </a:r>
            <a:r>
              <a:rPr lang="zh-TW" altLang="en-US" dirty="0"/>
              <a:t>：年輕族群對徽標的注意力將逐漸增加，其次是中年及老年族群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72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上面是食物下面是景點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假設</a:t>
            </a:r>
            <a:r>
              <a:rPr lang="en-US" altLang="zh-TW" dirty="0"/>
              <a:t>8</a:t>
            </a:r>
            <a:r>
              <a:rPr lang="zh-TW" altLang="en-US" dirty="0"/>
              <a:t>：年輕族群對徽標的注意力將逐漸增加，其次是中年及老年族群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7173-CD58-4923-A888-C606C6EAEDB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7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16250C-2CEB-461E-B471-BDF24FC385AC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FD61C6D4-5596-42E4-A755-05662924E7C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5631-5121-42C5-BF53-ACEA6B1D0C6D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2F46-15B9-4A2E-B84B-113F17564C93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1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90" y="800190"/>
            <a:ext cx="9720072" cy="93325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91" y="1881263"/>
            <a:ext cx="9720071" cy="44145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191F-68C3-4FD7-B8D6-051D8AC74237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/>
            </a:lvl1pPr>
          </a:lstStyle>
          <a:p>
            <a:fld id="{FD61C6D4-5596-42E4-A755-05662924E7C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939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F22-CDFE-4DCC-8B65-5FF10B904C9D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1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798C-1E94-4FB7-AE82-90AB1127DEB4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B24-0762-4C76-B9E7-EAB9E786AFD3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67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42EF-E96E-48D0-A067-4D0CFF244BBA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7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4FAD-0780-4FBD-A3EF-BC2F3AE6A4FC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67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0192-4C96-4E6B-849A-A7E0D5B1F068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14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03F-4017-4078-B7EA-2A342E6166C9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3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7D796AB-B891-424D-8F13-8A5DB3F92236}" type="datetime1">
              <a:rPr lang="zh-TW" altLang="en-US" smtClean="0"/>
              <a:t>2020/3/7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D61C6D4-5596-42E4-A755-05662924E7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4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B9822A-D191-47BA-86F7-215B79E3A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810108" cy="146304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it-IT" altLang="zh-TW" sz="1600" cap="none" dirty="0">
                <a:latin typeface="Times New Roman" panose="02020603050405020304" pitchFamily="18" charset="0"/>
                <a:ea typeface="標楷體" panose="03000509000000000000" pitchFamily="65" charset="-120"/>
              </a:rPr>
              <a:t>Applied Ergonomics 63 (2017) 17-30</a:t>
            </a:r>
            <a:br>
              <a:rPr lang="it-IT" altLang="zh-TW" sz="1600" cap="none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it-IT" altLang="zh-TW" sz="1600" cap="none" dirty="0">
                <a:latin typeface="Times New Roman" panose="02020603050405020304" pitchFamily="18" charset="0"/>
                <a:ea typeface="標楷體" panose="03000509000000000000" pitchFamily="65" charset="-120"/>
              </a:rPr>
              <a:t>Maryam Zahabi , Patricia Machado , Carl Pankok Jr. , Mei Ying Lau , Yi-Fan Liao , Joseph Hummer , William Rasdorf , David B. Kaber</a:t>
            </a:r>
            <a:endParaRPr lang="zh-TW" altLang="en-US" sz="1600" cap="none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FCBADF0-0930-4B0C-8821-E73471B38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邱郁茹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4A36974-8634-45F5-A35C-AE57BDAA567D}"/>
              </a:ext>
            </a:extLst>
          </p:cNvPr>
          <p:cNvSpPr txBox="1"/>
          <p:nvPr/>
        </p:nvSpPr>
        <p:spPr>
          <a:xfrm>
            <a:off x="457200" y="783615"/>
            <a:ext cx="11353799" cy="3030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</a:rPr>
              <a:t>The role of driver age in performance and attention allocation effects</a:t>
            </a:r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</a:rPr>
              <a:t>of roadway sign count, format and familiarity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A8E724-38B7-422E-B6F0-45D483A4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52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809A6A-7BC7-4B0F-A6E7-C991C8F1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實驗設計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C8A063-749E-4D7C-B87E-D31ABE8D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0" y="1921292"/>
            <a:ext cx="10637785" cy="44145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食品目標自變項：年齡 </a:t>
            </a:r>
            <a:r>
              <a:rPr lang="en-US" altLang="zh-TW" dirty="0"/>
              <a:t>vs </a:t>
            </a:r>
            <a:r>
              <a:rPr lang="zh-TW" altLang="en-US" dirty="0"/>
              <a:t>標誌上的面板數量 </a:t>
            </a:r>
            <a:r>
              <a:rPr lang="en-US" altLang="zh-TW" dirty="0"/>
              <a:t>vs </a:t>
            </a:r>
            <a:r>
              <a:rPr lang="zh-TW" altLang="en-US" dirty="0"/>
              <a:t>對於徽標目標的熟悉度</a:t>
            </a:r>
            <a:r>
              <a:rPr lang="en-US" altLang="zh-TW" dirty="0"/>
              <a:t>(3 x 2 x 2)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景點目標自變項：年齡 </a:t>
            </a:r>
            <a:r>
              <a:rPr lang="en-US" altLang="zh-TW" dirty="0"/>
              <a:t>vs </a:t>
            </a:r>
            <a:r>
              <a:rPr lang="zh-TW" altLang="en-US" dirty="0"/>
              <a:t>面板格式</a:t>
            </a:r>
            <a:r>
              <a:rPr lang="en-US" altLang="zh-TW" dirty="0"/>
              <a:t>(3 x 2)</a:t>
            </a:r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年齡：年輕人、中年人、老年人</a:t>
            </a:r>
            <a:endParaRPr lang="en-US" altLang="zh-TW" dirty="0"/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面板數量：</a:t>
            </a:r>
            <a:r>
              <a:rPr lang="en-US" altLang="zh-TW" dirty="0"/>
              <a:t>6</a:t>
            </a:r>
            <a:r>
              <a:rPr lang="zh-TW" altLang="en-US" dirty="0"/>
              <a:t>格、</a:t>
            </a:r>
            <a:r>
              <a:rPr lang="en-US" altLang="zh-TW" dirty="0"/>
              <a:t>9</a:t>
            </a:r>
            <a:r>
              <a:rPr lang="zh-TW" altLang="en-US" dirty="0"/>
              <a:t>格</a:t>
            </a:r>
            <a:endParaRPr lang="en-US" altLang="zh-TW" dirty="0"/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熟悉度：熟悉的餐飲業、不熟悉的餐飲業</a:t>
            </a:r>
            <a:endParaRPr lang="en-US" altLang="zh-TW" dirty="0"/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面板格式：文字型徽標、圖片型徽標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因變項：識別目標的準確度、注意力分配、駕駛表現</a:t>
            </a:r>
            <a:r>
              <a:rPr lang="en-US" altLang="zh-TW" dirty="0"/>
              <a:t>(</a:t>
            </a:r>
            <a:r>
              <a:rPr lang="zh-TW" altLang="en-US" dirty="0"/>
              <a:t>車輛控制</a:t>
            </a:r>
            <a:r>
              <a:rPr lang="en-US" altLang="zh-TW" dirty="0"/>
              <a:t>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366C17-A0B1-4480-A646-506B85CE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194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FF6357-7A1A-4BF0-8CD3-829FAFE0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因變項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C9613C-FF8C-4D58-9049-87548042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0" y="2206087"/>
            <a:ext cx="10821948" cy="38517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目標識別準確度：將參與者的反應及該目標於模擬場景中是否存在去進行比較。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注意力分配：將徽標位置設置為</a:t>
            </a:r>
            <a:r>
              <a:rPr lang="en-US" altLang="zh-TW" dirty="0"/>
              <a:t>AOI</a:t>
            </a:r>
            <a:r>
              <a:rPr lang="zh-TW" altLang="en-US" dirty="0"/>
              <a:t>，並測量出注視次數及最長注視持續時間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駕駛表現：根據速度偏差及車道偏移分析參與者的表現</a:t>
            </a:r>
            <a:endParaRPr lang="en-US" altLang="zh-TW" dirty="0"/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速度偏差</a:t>
            </a:r>
            <a:r>
              <a:rPr lang="en-US" altLang="zh-TW" dirty="0"/>
              <a:t>(</a:t>
            </a:r>
            <a:r>
              <a:rPr lang="zh-TW" altLang="en-US" dirty="0"/>
              <a:t>實驗車速與限制速度的平均絕對偏差</a:t>
            </a:r>
            <a:r>
              <a:rPr lang="en-US" altLang="zh-TW" dirty="0"/>
              <a:t>)</a:t>
            </a:r>
          </a:p>
          <a:p>
            <a:pPr lvl="2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車道偏移</a:t>
            </a:r>
            <a:r>
              <a:rPr lang="en-US" altLang="zh-TW" dirty="0"/>
              <a:t>(</a:t>
            </a:r>
            <a:r>
              <a:rPr lang="zh-TW" altLang="en-US" dirty="0"/>
              <a:t>車輛中心與車道中心的平均絕對偏移</a:t>
            </a:r>
            <a:r>
              <a:rPr lang="en-US" altLang="zh-TW" dirty="0"/>
              <a:t>)</a:t>
            </a:r>
          </a:p>
          <a:p>
            <a:pPr>
              <a:lnSpc>
                <a:spcPct val="200000"/>
              </a:lnSpc>
              <a:buFont typeface="Times New Roman" panose="02020603050405020304" pitchFamily="18" charset="0"/>
              <a:buChar char="‣"/>
            </a:pP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641AF9-4DBF-4E5A-BED9-1B08BE87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613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295140-694E-44DF-B051-D906BC3F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目標識別準確度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4668C6-44C4-4873-BBBB-0A954F44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0" y="1881263"/>
            <a:ext cx="11497810" cy="4414572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►"/>
            </a:pPr>
            <a:r>
              <a:rPr lang="zh-TW" altLang="en-US" dirty="0"/>
              <a:t>對於食品目標分析，年齡對於目標識別的準確度有顯著差異</a:t>
            </a:r>
            <a:r>
              <a:rPr lang="en-US" altLang="zh-TW" dirty="0"/>
              <a:t>(X² (6) =62.67,p &lt; 0.0001)</a:t>
            </a:r>
            <a:r>
              <a:rPr lang="zh-TW" altLang="en-US" dirty="0">
                <a:solidFill>
                  <a:srgbClr val="00B050"/>
                </a:solidFill>
              </a:rPr>
              <a:t>假設</a:t>
            </a:r>
            <a:r>
              <a:rPr lang="en-US" altLang="zh-TW" dirty="0">
                <a:solidFill>
                  <a:srgbClr val="00B050"/>
                </a:solidFill>
              </a:rPr>
              <a:t>4</a:t>
            </a:r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r>
              <a:rPr lang="zh-TW" altLang="en-US" dirty="0"/>
              <a:t>面板數量對於目標識別準確度有顯著差異</a:t>
            </a:r>
            <a:r>
              <a:rPr lang="en-US" altLang="zh-TW" dirty="0"/>
              <a:t>(X² (3) =20.40,p &lt; 0.0001)</a:t>
            </a:r>
            <a:r>
              <a:rPr lang="zh-TW" altLang="en-US" dirty="0"/>
              <a:t> </a:t>
            </a:r>
            <a:r>
              <a:rPr lang="zh-TW" altLang="en-US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trike="sngStrike" dirty="0">
                <a:solidFill>
                  <a:srgbClr val="FF0000"/>
                </a:solidFill>
              </a:rPr>
              <a:t>1</a:t>
            </a:r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r>
              <a:rPr lang="zh-TW" altLang="en-US" dirty="0"/>
              <a:t>目標熟悉度對於目標識別準確度有顯著差異</a:t>
            </a:r>
            <a:r>
              <a:rPr lang="en-US" altLang="zh-TW" dirty="0"/>
              <a:t>(X² (3) =35.80,p &lt; 0.0001) </a:t>
            </a:r>
            <a:r>
              <a:rPr lang="zh-TW" altLang="en-US" dirty="0">
                <a:solidFill>
                  <a:srgbClr val="00B050"/>
                </a:solidFill>
              </a:rPr>
              <a:t>假設</a:t>
            </a:r>
            <a:r>
              <a:rPr lang="en-US" altLang="zh-TW" dirty="0">
                <a:solidFill>
                  <a:srgbClr val="00B050"/>
                </a:solidFill>
              </a:rPr>
              <a:t>3</a:t>
            </a:r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36A8BE-9B7F-47CE-9010-DD6CA39E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E4AE599-AD88-4B90-8BD7-A87035BD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36973"/>
            <a:ext cx="11811000" cy="94194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D07A24E-9F4B-47CB-B439-D3EE52CCB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623"/>
            <a:ext cx="12192000" cy="85819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C701204-CF1F-4B3C-9D2B-4C9A8102C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36" y="5283619"/>
            <a:ext cx="7010527" cy="10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4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385FF7F-6FC6-41C7-83EE-518350AA6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" y="2201599"/>
            <a:ext cx="12021710" cy="119640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7295140-694E-44DF-B051-D906BC3F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目標識別準確度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4668C6-44C4-4873-BBBB-0A954F44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0" y="1881263"/>
            <a:ext cx="11412665" cy="4414572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►"/>
            </a:pPr>
            <a:r>
              <a:rPr lang="zh-TW" altLang="en-US" dirty="0"/>
              <a:t>面板數量與目標熟悉度有高度相互作用 </a:t>
            </a:r>
            <a:r>
              <a:rPr lang="en-US" altLang="zh-TW" dirty="0"/>
              <a:t>(X² (9) =68.94,p &lt; 0.0001)</a:t>
            </a:r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r>
              <a:rPr lang="zh-TW" altLang="en-US" dirty="0"/>
              <a:t>對於景點目標分析，年齡對於目標識別的準確度有顯著差異</a:t>
            </a:r>
            <a:r>
              <a:rPr lang="en-US" altLang="zh-TW" dirty="0"/>
              <a:t>(X² (6) =45.93,p &lt; 0.0001)</a:t>
            </a:r>
            <a:r>
              <a:rPr lang="zh-TW" altLang="en-US" dirty="0">
                <a:solidFill>
                  <a:srgbClr val="00B050"/>
                </a:solidFill>
              </a:rPr>
              <a:t>假設</a:t>
            </a:r>
            <a:r>
              <a:rPr lang="en-US" altLang="zh-TW" dirty="0">
                <a:solidFill>
                  <a:srgbClr val="00B050"/>
                </a:solidFill>
              </a:rPr>
              <a:t>4</a:t>
            </a:r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r>
              <a:rPr lang="zh-TW" altLang="en-US" dirty="0"/>
              <a:t>徽標格式對於目標識別準確度有顯著差異</a:t>
            </a:r>
            <a:r>
              <a:rPr lang="en-US" altLang="zh-TW" dirty="0"/>
              <a:t>(X² (3) =10.15,p &lt; 0.0001)</a:t>
            </a:r>
            <a:r>
              <a:rPr lang="zh-TW" altLang="en-US" dirty="0"/>
              <a:t> </a:t>
            </a:r>
            <a:r>
              <a:rPr lang="zh-TW" altLang="en-US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trike="sngStrike" dirty="0">
                <a:solidFill>
                  <a:srgbClr val="FF0000"/>
                </a:solidFill>
              </a:rPr>
              <a:t>2</a:t>
            </a:r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36A8BE-9B7F-47CE-9010-DD6CA39E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4D851BC-7158-45D7-AD00-14919B377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8" y="3662916"/>
            <a:ext cx="11670224" cy="97956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BEED41A-5206-4CF9-85E3-75765EA78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02" y="5231547"/>
            <a:ext cx="6970298" cy="97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B71C3E-2881-4836-BD4C-92FF2B4E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注意力分配</a:t>
            </a:r>
            <a:r>
              <a:rPr lang="en-US" altLang="zh-TW" dirty="0"/>
              <a:t>-</a:t>
            </a:r>
            <a:r>
              <a:rPr lang="zh-TW" altLang="en-US" dirty="0"/>
              <a:t>注視次數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013949-3ED2-48D9-95D8-758B363A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1" y="1881263"/>
            <a:ext cx="10883043" cy="4414572"/>
          </a:xfrm>
        </p:spPr>
        <p:txBody>
          <a:bodyPr/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對於食品目標，面板數量</a:t>
            </a:r>
            <a:r>
              <a:rPr lang="en-US" altLang="zh-TW" dirty="0"/>
              <a:t>(F (1,1024)=1.98,p=0.159)</a:t>
            </a:r>
            <a:r>
              <a:rPr lang="zh-TW" altLang="en-US" dirty="0"/>
              <a:t>或熟悉程度</a:t>
            </a:r>
            <a:r>
              <a:rPr lang="en-US" altLang="zh-TW" dirty="0"/>
              <a:t>(F (1,1024)=0.68,p=0.409)</a:t>
            </a:r>
            <a:r>
              <a:rPr lang="zh-TW" altLang="en-US" dirty="0"/>
              <a:t>或年齡</a:t>
            </a:r>
            <a:r>
              <a:rPr lang="en-US" altLang="zh-TW" dirty="0"/>
              <a:t>(F (2,1024)=1.98,p=0.139)</a:t>
            </a:r>
            <a:r>
              <a:rPr lang="zh-TW" altLang="en-US" dirty="0"/>
              <a:t>對於注視次數並無顯著影響。</a:t>
            </a:r>
            <a:r>
              <a:rPr lang="zh-TW" altLang="en-US" dirty="0">
                <a:solidFill>
                  <a:srgbClr val="00B050"/>
                </a:solidFill>
              </a:rPr>
              <a:t>假設</a:t>
            </a:r>
            <a:r>
              <a:rPr lang="en-US" altLang="zh-TW" dirty="0">
                <a:solidFill>
                  <a:srgbClr val="00B050"/>
                </a:solidFill>
              </a:rPr>
              <a:t>5  </a:t>
            </a:r>
            <a:r>
              <a:rPr lang="zh-TW" altLang="en-US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trike="sngStrike" dirty="0">
                <a:solidFill>
                  <a:srgbClr val="FF0000"/>
                </a:solidFill>
              </a:rPr>
              <a:t>7</a:t>
            </a:r>
            <a:r>
              <a:rPr lang="en-US" altLang="zh-TW" dirty="0">
                <a:solidFill>
                  <a:srgbClr val="FF0000"/>
                </a:solidFill>
              </a:rPr>
              <a:t>   </a:t>
            </a:r>
            <a:r>
              <a:rPr lang="zh-TW" altLang="en-US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trike="sngStrike" dirty="0">
                <a:solidFill>
                  <a:srgbClr val="FF0000"/>
                </a:solidFill>
              </a:rPr>
              <a:t>8</a:t>
            </a:r>
            <a:endParaRPr lang="en-US" altLang="zh-TW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對於景點目標，徽標格式</a:t>
            </a:r>
            <a:r>
              <a:rPr lang="en-US" altLang="zh-TW" dirty="0"/>
              <a:t>(F (1,1082)=0.83,p=0.3621)</a:t>
            </a:r>
            <a:r>
              <a:rPr lang="zh-TW" altLang="en-US" dirty="0"/>
              <a:t>或年齡</a:t>
            </a:r>
            <a:r>
              <a:rPr lang="en-US" altLang="zh-TW" dirty="0"/>
              <a:t>(F (2,1082)=2.03,p=0.132)</a:t>
            </a:r>
            <a:r>
              <a:rPr lang="zh-TW" altLang="en-US" dirty="0"/>
              <a:t>對於注視次數並無顯著影響。</a:t>
            </a:r>
            <a:r>
              <a:rPr lang="zh-TW" altLang="en-US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trike="sngStrike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B7362B-8F8F-4CFE-9517-4F013DB2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42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B71C3E-2881-4836-BD4C-92FF2B4E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注意力分配</a:t>
            </a:r>
            <a:r>
              <a:rPr lang="en-US" altLang="zh-TW" dirty="0"/>
              <a:t>-</a:t>
            </a:r>
            <a:r>
              <a:rPr lang="zh-TW" altLang="en-US" dirty="0"/>
              <a:t>最長注視持續時間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013949-3ED2-48D9-95D8-758B363A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2" y="1881263"/>
            <a:ext cx="7423114" cy="48321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對於食品目標，面板數量</a:t>
            </a:r>
            <a:r>
              <a:rPr lang="en-US" altLang="zh-TW" dirty="0"/>
              <a:t>(F (1,1023)=0.26,p=0.61)</a:t>
            </a:r>
            <a:r>
              <a:rPr lang="zh-TW" altLang="en-US" dirty="0"/>
              <a:t>或熟悉程度</a:t>
            </a:r>
            <a:r>
              <a:rPr lang="en-US" altLang="zh-TW" dirty="0"/>
              <a:t>(F (1,1023)=0.61,p=0.434)</a:t>
            </a:r>
            <a:r>
              <a:rPr lang="zh-TW" altLang="en-US" dirty="0"/>
              <a:t>對於最長注視持續時間無顯著影響。</a:t>
            </a:r>
            <a:r>
              <a:rPr lang="zh-TW" altLang="en-US" dirty="0">
                <a:solidFill>
                  <a:srgbClr val="00B050"/>
                </a:solidFill>
              </a:rPr>
              <a:t>假設</a:t>
            </a:r>
            <a:r>
              <a:rPr lang="en-US" altLang="zh-TW" dirty="0">
                <a:solidFill>
                  <a:srgbClr val="00B050"/>
                </a:solidFill>
              </a:rPr>
              <a:t>5    </a:t>
            </a:r>
            <a:r>
              <a:rPr lang="zh-TW" altLang="en-US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trike="sngStrike" dirty="0">
                <a:solidFill>
                  <a:srgbClr val="FF0000"/>
                </a:solidFill>
              </a:rPr>
              <a:t>7</a:t>
            </a:r>
            <a:endParaRPr lang="en-US" altLang="zh-TW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對於景點目標，徽標格式</a:t>
            </a:r>
            <a:r>
              <a:rPr lang="en-US" altLang="zh-TW" dirty="0"/>
              <a:t>(F (1,1085)=1.50,p=0.221)</a:t>
            </a:r>
            <a:r>
              <a:rPr lang="zh-TW" altLang="en-US" dirty="0"/>
              <a:t>對於最長注視持續時間無顯著影響。</a:t>
            </a:r>
            <a:r>
              <a:rPr lang="zh-TW" altLang="en-US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trike="sngStrike" dirty="0">
                <a:solidFill>
                  <a:srgbClr val="FF0000"/>
                </a:solidFill>
              </a:rPr>
              <a:t>6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不論是食物目標還是景點目標，老年人的最長注視持續時間明顯比年輕人及中年人還短；而最長注視持續時間會隨著實驗次數增加而減少。</a:t>
            </a:r>
            <a:r>
              <a:rPr lang="zh-TW" altLang="en-US" dirty="0">
                <a:solidFill>
                  <a:srgbClr val="00B050"/>
                </a:solidFill>
              </a:rPr>
              <a:t>假設</a:t>
            </a:r>
            <a:r>
              <a:rPr lang="en-US" altLang="zh-TW" dirty="0">
                <a:solidFill>
                  <a:srgbClr val="00B050"/>
                </a:solidFill>
              </a:rPr>
              <a:t>8</a:t>
            </a:r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  <a:p>
            <a:pPr>
              <a:buFont typeface="Times New Roman" panose="02020603050405020304" pitchFamily="18" charset="0"/>
              <a:buChar char="►"/>
            </a:pP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B7362B-8F8F-4CFE-9517-4F013DB2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2FE2C7-120F-4EF6-853A-62137A069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48" y="1468089"/>
            <a:ext cx="3647347" cy="255154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6836639-6334-45E0-9AB5-87ED07894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48" y="4019636"/>
            <a:ext cx="3647347" cy="26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0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B71C3E-2881-4836-BD4C-92FF2B4E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013949-3ED2-48D9-95D8-758B363A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1" y="1881263"/>
            <a:ext cx="10883043" cy="4414572"/>
          </a:xfrm>
        </p:spPr>
        <p:txBody>
          <a:bodyPr/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B7362B-8F8F-4CFE-9517-4F013DB2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301FA6-5745-4FAF-BB3F-762B5BFC1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9" y="236518"/>
            <a:ext cx="11201162" cy="383366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1E88936-189C-4FC4-A890-B53A99E7E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06099"/>
            <a:ext cx="11602210" cy="25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0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5C7EB3-F210-44A3-8B22-5EB87297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駕駛表現</a:t>
            </a:r>
            <a:r>
              <a:rPr lang="en-US" altLang="zh-TW" dirty="0"/>
              <a:t>-</a:t>
            </a:r>
            <a:r>
              <a:rPr lang="zh-TW" altLang="en-US" dirty="0"/>
              <a:t>速度偏差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B9F435-B9CB-4BE1-88AA-CBDDF301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33444"/>
            <a:ext cx="7151914" cy="51245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sz="2000" dirty="0"/>
              <a:t>食品目標，面板數量</a:t>
            </a:r>
            <a:r>
              <a:rPr lang="en-US" altLang="zh-TW" sz="2000" dirty="0"/>
              <a:t>(F (1,1179)=0.010,p=0.920)</a:t>
            </a:r>
            <a:r>
              <a:rPr lang="zh-TW" altLang="en-US" sz="2000" dirty="0"/>
              <a:t>或熟悉程度</a:t>
            </a:r>
            <a:r>
              <a:rPr lang="en-US" altLang="zh-TW" sz="2000" dirty="0"/>
              <a:t>(F (1,1179)=0.61,p=0.434)</a:t>
            </a:r>
            <a:r>
              <a:rPr lang="zh-TW" altLang="en-US" sz="2000" dirty="0"/>
              <a:t>對於速度偏差無顯著影響。</a:t>
            </a:r>
            <a:r>
              <a:rPr lang="zh-TW" altLang="en-US" sz="2000" dirty="0">
                <a:solidFill>
                  <a:srgbClr val="F19B0F"/>
                </a:solidFill>
              </a:rPr>
              <a:t>假設</a:t>
            </a:r>
            <a:r>
              <a:rPr lang="en-US" altLang="zh-TW" sz="2000" dirty="0">
                <a:solidFill>
                  <a:srgbClr val="F19B0F"/>
                </a:solidFill>
              </a:rPr>
              <a:t>9</a:t>
            </a:r>
            <a:r>
              <a:rPr lang="en-US" altLang="zh-TW" sz="2000" dirty="0"/>
              <a:t> </a:t>
            </a:r>
            <a:r>
              <a:rPr lang="zh-TW" altLang="en-US" sz="2000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z="2000" strike="sngStrike" dirty="0">
                <a:solidFill>
                  <a:srgbClr val="FF0000"/>
                </a:solidFill>
              </a:rPr>
              <a:t>11</a:t>
            </a:r>
            <a:endParaRPr lang="zh-TW" altLang="en-US" sz="2000" strike="sngStrike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sz="2000" dirty="0"/>
              <a:t>景點目標，徽標格式</a:t>
            </a:r>
            <a:r>
              <a:rPr lang="en-US" altLang="zh-TW" sz="2000" dirty="0"/>
              <a:t>(F (1,1247)=0.01,p=0.927)</a:t>
            </a:r>
            <a:r>
              <a:rPr lang="zh-TW" altLang="en-US" sz="2000" dirty="0"/>
              <a:t>對於速度偏差並無顯著影響。</a:t>
            </a:r>
            <a:r>
              <a:rPr lang="zh-TW" altLang="en-US" sz="2000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z="2000" strike="sngStrike" dirty="0">
                <a:solidFill>
                  <a:srgbClr val="FF0000"/>
                </a:solidFill>
              </a:rPr>
              <a:t>10</a:t>
            </a:r>
            <a:endParaRPr lang="zh-TW" altLang="en-US" sz="2000" strike="sngStrike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sz="2000" dirty="0"/>
              <a:t>不論是食物目標還是景點目標，老年人的速度偏差明顯比年輕人及中年人還大。</a:t>
            </a:r>
            <a:r>
              <a:rPr lang="zh-TW" altLang="en-US" sz="2000" dirty="0">
                <a:solidFill>
                  <a:srgbClr val="00B050"/>
                </a:solidFill>
              </a:rPr>
              <a:t>假設</a:t>
            </a:r>
            <a:r>
              <a:rPr lang="en-US" altLang="zh-TW" sz="2000" dirty="0">
                <a:solidFill>
                  <a:srgbClr val="00B050"/>
                </a:solidFill>
              </a:rPr>
              <a:t>12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sz="2000" dirty="0"/>
              <a:t>文字型徽標對於年輕人會產生較明顯的速度偏差</a:t>
            </a:r>
            <a:r>
              <a:rPr lang="en-US" altLang="zh-TW" sz="2000" dirty="0"/>
              <a:t>(p&lt;0.05)</a:t>
            </a:r>
            <a:r>
              <a:rPr lang="zh-TW" altLang="en-US" sz="2000" dirty="0"/>
              <a:t>；平均而言，中年人及老年人相較於圖片型徽標，文字型的速度偏差較小，但並不顯著。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3D11B24-E431-419B-B737-D1EEE28D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CCDA2F2-12A6-4A38-B79C-9CD68EEB2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122244"/>
            <a:ext cx="4511360" cy="32224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8A51B2F-CAA7-48F6-BC0B-454F4BE22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86" y="3344644"/>
            <a:ext cx="4323815" cy="334464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E21EEFA-3562-40A6-ABC8-BD0BFA335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56" y="2273080"/>
            <a:ext cx="4541477" cy="29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2E3DD-4F5C-4355-ABF9-8925C3F0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駕駛表現</a:t>
            </a:r>
            <a:r>
              <a:rPr lang="en-US" altLang="zh-TW" dirty="0"/>
              <a:t>-</a:t>
            </a:r>
            <a:r>
              <a:rPr lang="zh-TW" altLang="en-US" dirty="0"/>
              <a:t>車道偏移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D32E83-65BC-4A1D-8342-665A59BB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2" y="1881263"/>
            <a:ext cx="6693580" cy="4693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對於食品目標，面板數量</a:t>
            </a:r>
            <a:r>
              <a:rPr lang="en-US" altLang="zh-TW" dirty="0"/>
              <a:t>(F (1,1182)=0.95,p=0.329)</a:t>
            </a:r>
            <a:r>
              <a:rPr lang="zh-TW" altLang="en-US" dirty="0"/>
              <a:t>或熟悉程度</a:t>
            </a:r>
            <a:r>
              <a:rPr lang="en-US" altLang="zh-TW" dirty="0"/>
              <a:t>(F (1,1182)=0.17,p=0.678)</a:t>
            </a:r>
            <a:r>
              <a:rPr lang="zh-TW" altLang="en-US" dirty="0"/>
              <a:t>對於車道偏移並無顯著影響。</a:t>
            </a:r>
            <a:r>
              <a:rPr lang="zh-TW" altLang="en-US" dirty="0">
                <a:solidFill>
                  <a:srgbClr val="F19B0F"/>
                </a:solidFill>
              </a:rPr>
              <a:t>假設</a:t>
            </a:r>
            <a:r>
              <a:rPr lang="en-US" altLang="zh-TW" dirty="0">
                <a:solidFill>
                  <a:srgbClr val="F19B0F"/>
                </a:solidFill>
              </a:rPr>
              <a:t>9</a:t>
            </a:r>
            <a:r>
              <a:rPr lang="en-US" altLang="zh-TW" dirty="0"/>
              <a:t> </a:t>
            </a:r>
            <a:r>
              <a:rPr lang="zh-TW" altLang="en-US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trike="sngStrike" dirty="0">
                <a:solidFill>
                  <a:srgbClr val="FF0000"/>
                </a:solidFill>
              </a:rPr>
              <a:t>11</a:t>
            </a:r>
            <a:endParaRPr lang="zh-TW" altLang="en-US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對於景點目標，徽標格式</a:t>
            </a:r>
            <a:r>
              <a:rPr lang="en-US" altLang="zh-TW" dirty="0"/>
              <a:t>(F (1,1244)=0.01,p=0.861)</a:t>
            </a:r>
            <a:r>
              <a:rPr lang="zh-TW" altLang="en-US" dirty="0"/>
              <a:t>對於車道偏移並無顯著影響。</a:t>
            </a:r>
            <a:r>
              <a:rPr lang="zh-TW" altLang="en-US" strike="sngStrike" dirty="0">
                <a:solidFill>
                  <a:srgbClr val="FF0000"/>
                </a:solidFill>
              </a:rPr>
              <a:t>假設</a:t>
            </a:r>
            <a:r>
              <a:rPr lang="en-US" altLang="zh-TW" strike="sngStrike" dirty="0">
                <a:solidFill>
                  <a:srgbClr val="FF0000"/>
                </a:solidFill>
              </a:rPr>
              <a:t>10</a:t>
            </a:r>
            <a:endParaRPr lang="zh-TW" altLang="en-US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不論是食物目標還是景點目標，老年人的車道偏移明顯比年輕人及中年人還大，而車道偏差會隨著實驗次數增加而減少。</a:t>
            </a:r>
            <a:r>
              <a:rPr lang="zh-TW" altLang="en-US" dirty="0">
                <a:solidFill>
                  <a:srgbClr val="00B050"/>
                </a:solidFill>
              </a:rPr>
              <a:t>假設</a:t>
            </a:r>
            <a:r>
              <a:rPr lang="en-US" altLang="zh-TW" dirty="0">
                <a:solidFill>
                  <a:srgbClr val="00B050"/>
                </a:solidFill>
              </a:rPr>
              <a:t>12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9F7B28-E6B0-4359-AF0B-7ABD71D2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DD96DF4-224F-421D-8492-D9771F910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00" y="144845"/>
            <a:ext cx="4578771" cy="323588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EB18C39-FD72-4A98-AED8-39B8FF94D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72" y="3477275"/>
            <a:ext cx="4434935" cy="32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C12300-5858-4091-BD98-4F68DB4A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39FFB5E-510B-45FA-9189-9D4E892CF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6" y="236550"/>
            <a:ext cx="10498496" cy="3726816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775A92-BBC7-481F-98C2-9BD9537E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7501935-7732-488C-95EB-30026B730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6" y="4273440"/>
            <a:ext cx="11163874" cy="24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3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6A02E-4E95-4945-8801-C463D26B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83D933-6BC3-4E26-B704-55B3B5F3E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1" y="1881263"/>
            <a:ext cx="10968420" cy="4414572"/>
          </a:xfrm>
        </p:spPr>
        <p:txBody>
          <a:bodyPr/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分心會導致對駕駛任務的視覺注意力下降，這可轉化為車輛控制的不確定因素（</a:t>
            </a:r>
            <a:r>
              <a:rPr lang="en-US" altLang="zh-TW" dirty="0" err="1"/>
              <a:t>Wierwille</a:t>
            </a:r>
            <a:r>
              <a:rPr lang="en-US" altLang="zh-TW" dirty="0"/>
              <a:t> ,</a:t>
            </a:r>
            <a:r>
              <a:rPr lang="zh-TW" altLang="en-US" dirty="0"/>
              <a:t> </a:t>
            </a:r>
            <a:r>
              <a:rPr lang="en-US" altLang="zh-TW" dirty="0"/>
              <a:t>1993</a:t>
            </a:r>
            <a:r>
              <a:rPr lang="zh-TW" altLang="en-US" dirty="0"/>
              <a:t>）。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從</a:t>
            </a:r>
            <a:r>
              <a:rPr lang="en-US" altLang="zh-TW" dirty="0" err="1"/>
              <a:t>Dagnall</a:t>
            </a:r>
            <a:r>
              <a:rPr lang="en-US" altLang="zh-TW" dirty="0"/>
              <a:t>(2013)</a:t>
            </a:r>
            <a:r>
              <a:rPr lang="zh-TW" altLang="en-US" dirty="0"/>
              <a:t>研究發現，參與者的反應時間會隨著標牌上的面板數量</a:t>
            </a:r>
            <a:r>
              <a:rPr lang="en-US" altLang="zh-TW" dirty="0"/>
              <a:t>(4</a:t>
            </a:r>
            <a:r>
              <a:rPr lang="en-US" altLang="zh-TW" dirty="0">
                <a:sym typeface="Wingdings" panose="05000000000000000000" pitchFamily="2" charset="2"/>
              </a:rPr>
              <a:t>69</a:t>
            </a:r>
            <a:r>
              <a:rPr lang="en-US" altLang="zh-TW" dirty="0"/>
              <a:t>)</a:t>
            </a:r>
            <a:r>
              <a:rPr lang="zh-TW" altLang="en-US" dirty="0"/>
              <a:t>增加而上升；但無論面板數量為多少，參與者的通常能識別出</a:t>
            </a:r>
            <a:r>
              <a:rPr lang="en-US" altLang="zh-TW" dirty="0"/>
              <a:t>3~4</a:t>
            </a:r>
            <a:r>
              <a:rPr lang="zh-TW" altLang="en-US" dirty="0"/>
              <a:t>個企業。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與圖片型態的徽標相比，文字型態的徽標會導致車輛控制減少</a:t>
            </a:r>
            <a:r>
              <a:rPr lang="en-US" altLang="zh-TW" dirty="0"/>
              <a:t>(Hummer ,</a:t>
            </a:r>
            <a:r>
              <a:rPr lang="zh-TW" altLang="en-US" dirty="0"/>
              <a:t> </a:t>
            </a:r>
            <a:r>
              <a:rPr lang="en-US" altLang="zh-TW" dirty="0"/>
              <a:t>1989)</a:t>
            </a:r>
            <a:r>
              <a:rPr lang="zh-TW" altLang="en-US" dirty="0"/>
              <a:t>、識別出較少標誌</a:t>
            </a:r>
            <a:r>
              <a:rPr lang="en-US" altLang="zh-TW" dirty="0"/>
              <a:t>(Liu , 2005)</a:t>
            </a:r>
            <a:r>
              <a:rPr lang="zh-TW" altLang="en-US" dirty="0"/>
              <a:t>，以及較短的反應時間</a:t>
            </a:r>
            <a:r>
              <a:rPr lang="en-US" altLang="zh-TW" dirty="0"/>
              <a:t>(</a:t>
            </a:r>
            <a:r>
              <a:rPr lang="en-US" altLang="zh-TW" dirty="0" err="1"/>
              <a:t>Dagnall</a:t>
            </a:r>
            <a:r>
              <a:rPr lang="en-US" altLang="zh-TW" dirty="0"/>
              <a:t> , 2013)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3A0B44-E35C-4FBE-957A-1FA1B266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9417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4A8E9A-5128-4223-AB56-DB81FF24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討論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B47842-8D48-4646-9978-647EE20B9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1" y="1881263"/>
            <a:ext cx="11004323" cy="441457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假設</a:t>
            </a:r>
            <a:r>
              <a:rPr lang="en-US" altLang="zh-TW" dirty="0"/>
              <a:t>1</a:t>
            </a:r>
            <a:r>
              <a:rPr lang="zh-TW" altLang="en-US" dirty="0"/>
              <a:t>：在識別</a:t>
            </a:r>
            <a:r>
              <a:rPr lang="en-US" altLang="zh-TW" dirty="0"/>
              <a:t>9</a:t>
            </a:r>
            <a:r>
              <a:rPr lang="zh-TW" altLang="en-US" dirty="0"/>
              <a:t>個面板標誌中不熟悉的目標方面的準確性明顯較低。但是，當駕駛員搜索熟悉的目標時，</a:t>
            </a:r>
            <a:r>
              <a:rPr lang="en-US" altLang="zh-TW" dirty="0"/>
              <a:t>6</a:t>
            </a:r>
            <a:r>
              <a:rPr lang="zh-TW" altLang="en-US" dirty="0"/>
              <a:t>塊面板與</a:t>
            </a:r>
            <a:r>
              <a:rPr lang="en-US" altLang="zh-TW" dirty="0"/>
              <a:t>9</a:t>
            </a:r>
            <a:r>
              <a:rPr lang="zh-TW" altLang="en-US" dirty="0"/>
              <a:t>塊面板的準確性沒有顯著差異。因此，本研究的結果與</a:t>
            </a:r>
            <a:r>
              <a:rPr lang="en-US" altLang="zh-TW" dirty="0" err="1"/>
              <a:t>Kaber</a:t>
            </a:r>
            <a:r>
              <a:rPr lang="en-US" altLang="zh-TW" dirty="0"/>
              <a:t> et al </a:t>
            </a:r>
            <a:r>
              <a:rPr lang="zh-TW" altLang="en-US" dirty="0"/>
              <a:t>（</a:t>
            </a:r>
            <a:r>
              <a:rPr lang="en-US" altLang="zh-TW" dirty="0"/>
              <a:t>2015</a:t>
            </a:r>
            <a:r>
              <a:rPr lang="zh-TW" altLang="en-US" dirty="0"/>
              <a:t>）結果一致。</a:t>
            </a:r>
            <a:endParaRPr lang="en-US" altLang="zh-TW" dirty="0"/>
          </a:p>
          <a:p>
            <a:pPr algn="just"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假設</a:t>
            </a:r>
            <a:r>
              <a:rPr lang="en-US" altLang="zh-TW" dirty="0"/>
              <a:t>2</a:t>
            </a:r>
            <a:r>
              <a:rPr lang="zh-TW" altLang="en-US" dirty="0"/>
              <a:t>、假設</a:t>
            </a:r>
            <a:r>
              <a:rPr lang="en-US" altLang="zh-TW" dirty="0"/>
              <a:t>6</a:t>
            </a:r>
            <a:r>
              <a:rPr lang="zh-TW" altLang="en-US" dirty="0"/>
              <a:t>：當駕駛員不熟悉業務時，與閱讀和識別純文本相比，他們在識別與業務品牌相關的顏色和形狀方面表現出更大的困難。</a:t>
            </a:r>
            <a:endParaRPr lang="en-US" altLang="zh-TW" dirty="0"/>
          </a:p>
          <a:p>
            <a:pPr algn="just"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假設</a:t>
            </a:r>
            <a:r>
              <a:rPr lang="en-US" altLang="zh-TW" dirty="0"/>
              <a:t>8</a:t>
            </a:r>
            <a:r>
              <a:rPr lang="zh-TW" altLang="en-US" dirty="0"/>
              <a:t>：老年人參與者會將駕駛任務列為優先事項，以保持車輛控制且犧牲目標識別準確度，從而縮短了掃視時間。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CB1E7F-87A8-47CF-A07C-9E33AB51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89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DE761-2168-4BDD-BD93-9F19539A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5B758D-75DE-4DF4-8BDA-C9E32CCDF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實驗結果表明，面板數量</a:t>
            </a:r>
            <a:r>
              <a:rPr lang="en-US" altLang="zh-TW" dirty="0"/>
              <a:t>(6</a:t>
            </a:r>
            <a:r>
              <a:rPr lang="zh-TW" altLang="en-US" dirty="0"/>
              <a:t>個 </a:t>
            </a:r>
            <a:r>
              <a:rPr lang="en-US" altLang="zh-TW" dirty="0"/>
              <a:t>vs 9</a:t>
            </a:r>
            <a:r>
              <a:rPr lang="zh-TW" altLang="en-US" dirty="0"/>
              <a:t>個</a:t>
            </a:r>
            <a:r>
              <a:rPr lang="en-US" altLang="zh-TW" dirty="0"/>
              <a:t>)</a:t>
            </a:r>
            <a:r>
              <a:rPr lang="zh-TW" altLang="en-US" dirty="0"/>
              <a:t>，徽標格式（文字 </a:t>
            </a:r>
            <a:r>
              <a:rPr lang="en-US" altLang="zh-TW" dirty="0"/>
              <a:t>vs </a:t>
            </a:r>
            <a:r>
              <a:rPr lang="zh-TW" altLang="en-US" dirty="0"/>
              <a:t>圖片）和熟悉程度（熟悉 </a:t>
            </a:r>
            <a:r>
              <a:rPr lang="en-US" altLang="zh-TW" dirty="0"/>
              <a:t>vs </a:t>
            </a:r>
            <a:r>
              <a:rPr lang="zh-TW" altLang="en-US" dirty="0"/>
              <a:t>不熟悉）對目標識別的準確性有影響。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年齡是駕駛員視覺注意力和車輛控制性能產生差異的主要因素。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當參與者不熟悉該目標時，與識別純文字相比，參與者在識別品牌相關的顏色和形狀方面表現出更大的困難。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0137AE-F4CA-4736-B368-30A1582C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798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6A02E-4E95-4945-8801-C463D26B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83D933-6BC3-4E26-B704-55B3B5F3E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1" y="1881263"/>
            <a:ext cx="10743830" cy="4414572"/>
          </a:xfrm>
        </p:spPr>
        <p:txBody>
          <a:bodyPr/>
          <a:lstStyle/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en-US" altLang="zh-TW" dirty="0" err="1"/>
              <a:t>Tefft</a:t>
            </a:r>
            <a:r>
              <a:rPr lang="en-US" altLang="zh-TW" dirty="0"/>
              <a:t>(2012)</a:t>
            </a:r>
            <a:r>
              <a:rPr lang="zh-TW" altLang="en-US" dirty="0"/>
              <a:t>發現，</a:t>
            </a:r>
            <a:r>
              <a:rPr lang="en-US" altLang="zh-TW" dirty="0"/>
              <a:t>16~17</a:t>
            </a:r>
            <a:r>
              <a:rPr lang="zh-TW" altLang="en-US" dirty="0"/>
              <a:t>歲的駕駛者撞車機率最高，</a:t>
            </a:r>
            <a:r>
              <a:rPr lang="en-US" altLang="zh-TW" dirty="0"/>
              <a:t>60~69</a:t>
            </a:r>
            <a:r>
              <a:rPr lang="zh-TW" altLang="en-US" dirty="0"/>
              <a:t>歲時機率下降，直到</a:t>
            </a:r>
            <a:r>
              <a:rPr lang="en-US" altLang="zh-TW" dirty="0"/>
              <a:t>70</a:t>
            </a:r>
            <a:r>
              <a:rPr lang="zh-TW" altLang="en-US" dirty="0"/>
              <a:t>歲以後又在增加。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en-US" altLang="zh-TW" dirty="0"/>
              <a:t>1997</a:t>
            </a:r>
            <a:r>
              <a:rPr lang="zh-TW" altLang="en-US" dirty="0"/>
              <a:t>年美國國家公路交管理局</a:t>
            </a:r>
            <a:r>
              <a:rPr lang="en-US" altLang="zh-TW" dirty="0"/>
              <a:t>(NHTSA)</a:t>
            </a:r>
            <a:r>
              <a:rPr lang="zh-TW" altLang="en-US" dirty="0"/>
              <a:t>報告中指出，每百萬英里的里程，</a:t>
            </a:r>
            <a:r>
              <a:rPr lang="en-US" altLang="zh-TW" dirty="0"/>
              <a:t>65</a:t>
            </a:r>
            <a:r>
              <a:rPr lang="zh-TW" altLang="en-US" dirty="0"/>
              <a:t>歲以上的駕駛者其死亡率為</a:t>
            </a:r>
            <a:r>
              <a:rPr lang="en-US" altLang="zh-TW" dirty="0"/>
              <a:t>25~65</a:t>
            </a:r>
            <a:r>
              <a:rPr lang="zh-TW" altLang="en-US" dirty="0"/>
              <a:t>歲的</a:t>
            </a:r>
            <a:r>
              <a:rPr lang="en-US" altLang="zh-TW" dirty="0"/>
              <a:t>17</a:t>
            </a:r>
            <a:r>
              <a:rPr lang="zh-TW" altLang="en-US" dirty="0"/>
              <a:t>倍。</a:t>
            </a:r>
            <a:endParaRPr lang="en-US" altLang="zh-TW" dirty="0"/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►"/>
            </a:pPr>
            <a:r>
              <a:rPr lang="en-US" altLang="zh-TW" dirty="0"/>
              <a:t>Yamani(2016)</a:t>
            </a:r>
            <a:r>
              <a:rPr lang="zh-TW" altLang="en-US" dirty="0"/>
              <a:t>比較了中年及老年駕駛者的駕駛性能及次要視覺任務表現，其結果顯示，與中年駕駛者相比，老年駕駛者在同時執行任務時其表現較差。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3A0B44-E35C-4FBE-957A-1FA1B266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774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0C60E2-BB1F-4089-BD9F-533C5245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假設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A8B9420F-83FD-422B-A0FB-19CD76CAC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40105"/>
              </p:ext>
            </p:extLst>
          </p:nvPr>
        </p:nvGraphicFramePr>
        <p:xfrm>
          <a:off x="642937" y="1640411"/>
          <a:ext cx="10906125" cy="510461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472211596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2547362613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1747115520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3588631207"/>
                    </a:ext>
                  </a:extLst>
                </a:gridCol>
              </a:tblGrid>
              <a:tr h="532349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準確度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注意力分配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駕駛表現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558577"/>
                  </a:ext>
                </a:extLst>
              </a:tr>
              <a:tr h="1143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面板數</a:t>
                      </a:r>
                      <a:r>
                        <a:rPr lang="en-US" altLang="zh-TW" dirty="0"/>
                        <a:t>(6 vs 9)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H1</a:t>
                      </a:r>
                      <a:r>
                        <a:rPr lang="zh-TW" altLang="en-US" dirty="0"/>
                        <a:t>：不論面板數為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或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，其準確度一致。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H5</a:t>
                      </a:r>
                      <a:r>
                        <a:rPr lang="zh-TW" altLang="en-US" dirty="0"/>
                        <a:t>：對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個面板的視覺關注將與對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個面板的注意力分配相當。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H9</a:t>
                      </a:r>
                      <a:r>
                        <a:rPr lang="zh-TW" altLang="en-US" dirty="0"/>
                        <a:t>：在面板數為</a:t>
                      </a:r>
                      <a:r>
                        <a:rPr lang="en-US" altLang="zh-TW" dirty="0"/>
                        <a:t>6</a:t>
                      </a:r>
                      <a:r>
                        <a:rPr lang="zh-TW" altLang="en-US" dirty="0"/>
                        <a:t>和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時，其駕駛表現具可比性。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89787"/>
                  </a:ext>
                </a:extLst>
              </a:tr>
              <a:tr h="1143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格式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文字</a:t>
                      </a:r>
                      <a:r>
                        <a:rPr lang="en-US" altLang="zh-TW" dirty="0"/>
                        <a:t>vs</a:t>
                      </a:r>
                      <a:r>
                        <a:rPr lang="zh-TW" altLang="en-US" dirty="0"/>
                        <a:t>圖片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H2</a:t>
                      </a:r>
                      <a:r>
                        <a:rPr lang="zh-TW" altLang="en-US" dirty="0"/>
                        <a:t>：圖片形式的準確度將高於文字形式。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H6</a:t>
                      </a:r>
                      <a:r>
                        <a:rPr lang="zh-TW" altLang="en-US" dirty="0"/>
                        <a:t>：對文字形式的徽標的視覺注意力分配會比圖片形式的徽標還多。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H10</a:t>
                      </a:r>
                      <a:r>
                        <a:rPr lang="zh-TW" altLang="en-US" dirty="0"/>
                        <a:t>：與目標為圖片形式的徽標相比，文字形式的徽標其駕駛表現的效能將降低。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626257"/>
                  </a:ext>
                </a:extLst>
              </a:tr>
              <a:tr h="1143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熟悉度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熟悉</a:t>
                      </a:r>
                      <a:r>
                        <a:rPr lang="en-US" altLang="zh-TW" dirty="0"/>
                        <a:t>vs</a:t>
                      </a:r>
                      <a:r>
                        <a:rPr lang="zh-TW" altLang="en-US" dirty="0"/>
                        <a:t>不熟悉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H3</a:t>
                      </a:r>
                      <a:r>
                        <a:rPr lang="zh-TW" altLang="en-US" dirty="0"/>
                        <a:t>：目標為熟悉時，其準確度將高於不熟悉。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H7</a:t>
                      </a:r>
                      <a:r>
                        <a:rPr lang="zh-TW" altLang="en-US" dirty="0"/>
                        <a:t>：在搜索不熟悉的目標時其注意力分配將多於搜索熟悉的目標。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H11</a:t>
                      </a:r>
                      <a:r>
                        <a:rPr lang="zh-TW" altLang="en-US" dirty="0"/>
                        <a:t>：目標為不熟悉時，其駕駛表現的效能將低於熟悉。</a:t>
                      </a:r>
                      <a:endParaRPr lang="en-US" altLang="zh-TW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63012"/>
                  </a:ext>
                </a:extLst>
              </a:tr>
              <a:tr h="114306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年紀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年輕</a:t>
                      </a:r>
                      <a:r>
                        <a:rPr lang="en-US" altLang="zh-TW" dirty="0"/>
                        <a:t>vs</a:t>
                      </a:r>
                      <a:r>
                        <a:rPr lang="zh-TW" altLang="en-US" dirty="0"/>
                        <a:t>中年</a:t>
                      </a:r>
                      <a:r>
                        <a:rPr lang="en-US" altLang="zh-TW" dirty="0"/>
                        <a:t>vs</a:t>
                      </a:r>
                      <a:r>
                        <a:rPr lang="zh-TW" altLang="en-US" dirty="0"/>
                        <a:t>老年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H4</a:t>
                      </a:r>
                      <a:r>
                        <a:rPr lang="zh-TW" altLang="en-US" dirty="0"/>
                        <a:t>：年輕組別的準確度將高於另外兩組。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H8</a:t>
                      </a:r>
                      <a:r>
                        <a:rPr lang="zh-TW" altLang="en-US" dirty="0"/>
                        <a:t>：年輕族群對徽標的注意力將逐漸增加，其次是中年及老年族群。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H12</a:t>
                      </a:r>
                      <a:r>
                        <a:rPr lang="zh-TW" altLang="en-US" dirty="0"/>
                        <a:t>：老年族群的駕駛表現之效能將降低，其次是年輕及中年族群。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80682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F721CD-6B99-47DB-B3AC-88A99FFF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89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4838FB-C0EF-48FD-99B6-96941E8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參與者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BAB6D2-316E-41ED-BADC-2C43ACF9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83" y="1793242"/>
            <a:ext cx="9720071" cy="4677462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  <a:buFont typeface="Times New Roman" panose="02020603050405020304" pitchFamily="18" charset="0"/>
              <a:buChar char="►"/>
            </a:pPr>
            <a:r>
              <a:rPr lang="en-US" altLang="zh-TW" dirty="0"/>
              <a:t>60</a:t>
            </a:r>
            <a:r>
              <a:rPr lang="zh-TW" altLang="en-US" dirty="0"/>
              <a:t>名參與者，分為三組</a:t>
            </a:r>
            <a:endParaRPr lang="en-US" altLang="zh-TW" dirty="0"/>
          </a:p>
          <a:p>
            <a:pPr lvl="2">
              <a:lnSpc>
                <a:spcPct val="20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年輕人：</a:t>
            </a:r>
            <a:r>
              <a:rPr lang="en-US" altLang="zh-TW" dirty="0"/>
              <a:t>18~22</a:t>
            </a:r>
            <a:r>
              <a:rPr lang="zh-TW" altLang="en-US" dirty="0"/>
              <a:t>歲</a:t>
            </a:r>
            <a:endParaRPr lang="en-US" altLang="zh-TW" dirty="0"/>
          </a:p>
          <a:p>
            <a:pPr lvl="2">
              <a:lnSpc>
                <a:spcPct val="20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中年人：</a:t>
            </a:r>
            <a:r>
              <a:rPr lang="en-US" altLang="zh-TW" dirty="0"/>
              <a:t>23~64</a:t>
            </a:r>
            <a:r>
              <a:rPr lang="zh-TW" altLang="en-US" dirty="0"/>
              <a:t>歲</a:t>
            </a:r>
            <a:endParaRPr lang="en-US" altLang="zh-TW" dirty="0"/>
          </a:p>
          <a:p>
            <a:pPr lvl="2">
              <a:lnSpc>
                <a:spcPct val="20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老年人：</a:t>
            </a:r>
            <a:r>
              <a:rPr lang="en-US" altLang="zh-TW" dirty="0"/>
              <a:t>65</a:t>
            </a:r>
            <a:r>
              <a:rPr lang="zh-TW" altLang="en-US" dirty="0"/>
              <a:t>歲以上</a:t>
            </a:r>
            <a:endParaRPr lang="en-US" altLang="zh-TW" dirty="0"/>
          </a:p>
          <a:p>
            <a:pPr>
              <a:lnSpc>
                <a:spcPct val="20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持有有效的北卡羅萊納州駕照</a:t>
            </a:r>
            <a:endParaRPr lang="en-US" altLang="zh-TW" dirty="0"/>
          </a:p>
          <a:p>
            <a:pPr>
              <a:lnSpc>
                <a:spcPct val="20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可佩戴眼鏡或隱形眼鏡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167618E-3CA6-44C5-AFA7-67AAAE29BE28}"/>
              </a:ext>
            </a:extLst>
          </p:cNvPr>
          <p:cNvSpPr txBox="1"/>
          <p:nvPr/>
        </p:nvSpPr>
        <p:spPr>
          <a:xfrm>
            <a:off x="6556882" y="3271737"/>
            <a:ext cx="4280452" cy="17204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200" dirty="0"/>
              <a:t>25~60</a:t>
            </a:r>
            <a:r>
              <a:rPr lang="zh-TW" altLang="en-US" sz="2200" dirty="0"/>
              <a:t>歲的駕駛者的撞車率低於</a:t>
            </a:r>
            <a:r>
              <a:rPr lang="en-US" altLang="zh-TW" sz="2200" dirty="0"/>
              <a:t>25</a:t>
            </a:r>
            <a:r>
              <a:rPr lang="zh-TW" altLang="en-US" sz="2200" dirty="0"/>
              <a:t>歲以下或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歲以上的駕駛者。</a:t>
            </a:r>
            <a:r>
              <a:rPr lang="en-US" altLang="zh-TW" sz="2200" dirty="0"/>
              <a:t>Chen et al. (2007)</a:t>
            </a:r>
            <a:endParaRPr lang="zh-TW" altLang="en-US" sz="22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D928DE-B0B8-401F-A25A-7BD6C57D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986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A021ED-4194-4610-B6D8-D1A09057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81377A-BD48-493D-A8DD-83FF492D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200000"/>
              </a:lnSpc>
              <a:buFont typeface="Times New Roman" panose="02020603050405020304" pitchFamily="18" charset="0"/>
              <a:buChar char="►"/>
            </a:pPr>
            <a:r>
              <a:rPr lang="en-US" altLang="zh-TW" dirty="0"/>
              <a:t>STISIM Drive 400</a:t>
            </a:r>
            <a:r>
              <a:rPr lang="zh-TW" altLang="en-US" dirty="0"/>
              <a:t> 駕駛模擬器</a:t>
            </a:r>
            <a:endParaRPr lang="en-US" altLang="zh-TW" dirty="0"/>
          </a:p>
          <a:p>
            <a:pPr lvl="2">
              <a:lnSpc>
                <a:spcPct val="200000"/>
              </a:lnSpc>
              <a:buFont typeface="Times New Roman" panose="02020603050405020304" pitchFamily="18" charset="0"/>
              <a:buChar char="‣"/>
            </a:pPr>
            <a:r>
              <a:rPr lang="en-US" altLang="zh-TW" dirty="0"/>
              <a:t>3</a:t>
            </a:r>
            <a:r>
              <a:rPr lang="zh-TW" altLang="en-US" dirty="0"/>
              <a:t>個</a:t>
            </a:r>
            <a:r>
              <a:rPr lang="en-US" altLang="zh-TW" dirty="0"/>
              <a:t>38</a:t>
            </a:r>
            <a:r>
              <a:rPr lang="zh-TW" altLang="en-US" dirty="0"/>
              <a:t>英寸螢幕，提供駕駛者</a:t>
            </a:r>
            <a:r>
              <a:rPr lang="en-US" altLang="zh-TW" dirty="0"/>
              <a:t>135</a:t>
            </a:r>
            <a:r>
              <a:rPr lang="zh-TW" altLang="en-US" dirty="0"/>
              <a:t>度的視野範圍</a:t>
            </a:r>
            <a:endParaRPr lang="en-US" altLang="zh-TW" dirty="0"/>
          </a:p>
          <a:p>
            <a:pPr lvl="2">
              <a:lnSpc>
                <a:spcPct val="200000"/>
              </a:lnSpc>
              <a:buFont typeface="Times New Roman" panose="02020603050405020304" pitchFamily="18" charset="0"/>
              <a:buChar char="‣"/>
            </a:pPr>
            <a:r>
              <a:rPr lang="zh-TW" altLang="en-US" dirty="0"/>
              <a:t>油門、踏板、方向盤、左右轉信號燈</a:t>
            </a:r>
            <a:endParaRPr lang="en-US" altLang="zh-TW" dirty="0"/>
          </a:p>
          <a:p>
            <a:pPr>
              <a:lnSpc>
                <a:spcPct val="200000"/>
              </a:lnSpc>
              <a:buFont typeface="Times New Roman" panose="02020603050405020304" pitchFamily="18" charset="0"/>
              <a:buChar char="►"/>
            </a:pPr>
            <a:r>
              <a:rPr lang="en-US" altLang="zh-TW" dirty="0" err="1"/>
              <a:t>FaceLAB</a:t>
            </a:r>
            <a:r>
              <a:rPr lang="en-US" altLang="zh-TW" dirty="0"/>
              <a:t> 5.1</a:t>
            </a:r>
            <a:r>
              <a:rPr lang="zh-TW" altLang="en-US" dirty="0"/>
              <a:t>眼動追蹤系統</a:t>
            </a:r>
            <a:endParaRPr lang="en-US" altLang="zh-TW" dirty="0"/>
          </a:p>
          <a:p>
            <a:pPr lvl="2">
              <a:lnSpc>
                <a:spcPct val="200000"/>
              </a:lnSpc>
              <a:buFont typeface="Times New Roman" panose="02020603050405020304" pitchFamily="18" charset="0"/>
              <a:buChar char="‣"/>
            </a:pPr>
            <a:r>
              <a:rPr lang="en-US" altLang="zh-TW" dirty="0"/>
              <a:t>60HZ</a:t>
            </a:r>
            <a:r>
              <a:rPr lang="zh-TW" altLang="en-US" dirty="0"/>
              <a:t>頻率記錄眼動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5B9AC5-00C9-46E0-B070-A5B64F55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6F5E08B-6575-42EC-AA8C-E306793A4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30" y="396200"/>
            <a:ext cx="4329170" cy="291698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72C122F-8F4C-4B94-9392-A85F31D3D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30" y="3557725"/>
            <a:ext cx="4329170" cy="29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7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6A9CB-78B7-4707-AFBB-FBD9B2C6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CFE120-4C18-4F3C-9C74-284EA2D8A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90" y="2080591"/>
            <a:ext cx="9720071" cy="34282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參與者被告知為前往一個度假勝地，並模擬為朋友向他推薦一些商家企業等。</a:t>
            </a:r>
            <a:endParaRPr lang="en-US" altLang="zh-TW" dirty="0"/>
          </a:p>
          <a:p>
            <a:pPr>
              <a:lnSpc>
                <a:spcPct val="20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實驗前，要求參與者在標誌上搜索特定目標企業。</a:t>
            </a:r>
            <a:endParaRPr lang="en-US" altLang="zh-TW" dirty="0"/>
          </a:p>
          <a:p>
            <a:pPr>
              <a:lnSpc>
                <a:spcPct val="20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模擬過程中，參與者必須口頭說明那些目標餐廳、景點等是否出現在標誌上。</a:t>
            </a:r>
            <a:endParaRPr lang="en-US" altLang="zh-TW" dirty="0"/>
          </a:p>
          <a:p>
            <a:pPr>
              <a:lnSpc>
                <a:spcPct val="200000"/>
              </a:lnSpc>
              <a:buFont typeface="Times New Roman" panose="02020603050405020304" pitchFamily="18" charset="0"/>
              <a:buChar char="►"/>
            </a:pPr>
            <a:r>
              <a:rPr lang="zh-TW" altLang="en-US" dirty="0"/>
              <a:t>要求參與者查看每個交流道前的每個標誌，以確定是否存在目標。</a:t>
            </a:r>
            <a:endParaRPr lang="en-US" altLang="zh-TW" dirty="0"/>
          </a:p>
          <a:p>
            <a:pPr>
              <a:lnSpc>
                <a:spcPct val="200000"/>
              </a:lnSpc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B4B266-E3BD-4908-92CE-1A452CF2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183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E35E2-8DBF-4A79-A188-69BBF597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實驗流程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E02A8B06-98A2-4EAF-9E86-7D35AA782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640774"/>
              </p:ext>
            </p:extLst>
          </p:nvPr>
        </p:nvGraphicFramePr>
        <p:xfrm>
          <a:off x="3492818" y="208888"/>
          <a:ext cx="8004992" cy="644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18D868-C931-40D0-B2C4-3DC53D05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3E1038B-6EF7-4F5A-A2AF-9AC9DE8D02B1}"/>
              </a:ext>
            </a:extLst>
          </p:cNvPr>
          <p:cNvSpPr txBox="1"/>
          <p:nvPr/>
        </p:nvSpPr>
        <p:spPr>
          <a:xfrm>
            <a:off x="0" y="2324746"/>
            <a:ext cx="3302000" cy="388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8670" lvl="3" indent="-285750">
              <a:lnSpc>
                <a:spcPct val="200000"/>
              </a:lnSpc>
              <a:buClr>
                <a:schemeClr val="bg2">
                  <a:lumMod val="90000"/>
                </a:schemeClr>
              </a:buClr>
              <a:buFont typeface="Times New Roman" panose="02020603050405020304" pitchFamily="18" charset="0"/>
              <a:buChar char="►"/>
            </a:pPr>
            <a:r>
              <a:rPr lang="zh-TW" altLang="en-US" dirty="0"/>
              <a:t>在每次實驗前都會項參與者展示在模擬中要搜索到的目標</a:t>
            </a:r>
            <a:endParaRPr lang="en-US" altLang="zh-TW" dirty="0"/>
          </a:p>
          <a:p>
            <a:pPr marL="788670" lvl="3" indent="-285750">
              <a:lnSpc>
                <a:spcPct val="200000"/>
              </a:lnSpc>
              <a:buClr>
                <a:schemeClr val="bg2">
                  <a:lumMod val="90000"/>
                </a:schemeClr>
              </a:buClr>
              <a:buFont typeface="Times New Roman" panose="02020603050405020304" pitchFamily="18" charset="0"/>
              <a:buChar char="►"/>
            </a:pPr>
            <a:r>
              <a:rPr lang="zh-TW" altLang="en-US" dirty="0"/>
              <a:t>在每次實驗前幾秒鐘會項參與者展示不熟悉的目標</a:t>
            </a:r>
            <a:endParaRPr lang="en-US" altLang="zh-TW" dirty="0"/>
          </a:p>
          <a:p>
            <a:pPr>
              <a:lnSpc>
                <a:spcPct val="20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12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BB1692-008C-4DF0-A69E-72D6B7F6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88E17D-5F90-4C5E-BEB1-978FE8F1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C6D4-5596-42E4-A755-05662924E7C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88BFFBF4-BA1B-4F2E-9AF9-4D7EA65B3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11" y="0"/>
            <a:ext cx="6732777" cy="6999514"/>
          </a:xfr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C4177D0-102C-48F5-9EB0-5ED4F247EAD5}"/>
              </a:ext>
            </a:extLst>
          </p:cNvPr>
          <p:cNvSpPr txBox="1"/>
          <p:nvPr/>
        </p:nvSpPr>
        <p:spPr>
          <a:xfrm>
            <a:off x="5758542" y="1066800"/>
            <a:ext cx="3243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 無            輕微           中等           嚴重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F32765-A9CC-484C-9EFA-839526E08168}"/>
              </a:ext>
            </a:extLst>
          </p:cNvPr>
          <p:cNvSpPr txBox="1"/>
          <p:nvPr/>
        </p:nvSpPr>
        <p:spPr>
          <a:xfrm>
            <a:off x="4904642" y="1266817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全身不適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BD5A901-BD69-421B-9E1D-20C1C26ED99C}"/>
              </a:ext>
            </a:extLst>
          </p:cNvPr>
          <p:cNvSpPr txBox="1"/>
          <p:nvPr/>
        </p:nvSpPr>
        <p:spPr>
          <a:xfrm>
            <a:off x="4904642" y="1574594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疲勞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70F3AC7-788D-4BA0-B585-9AAC274219C6}"/>
              </a:ext>
            </a:extLst>
          </p:cNvPr>
          <p:cNvSpPr txBox="1"/>
          <p:nvPr/>
        </p:nvSpPr>
        <p:spPr>
          <a:xfrm>
            <a:off x="4904641" y="1887332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頭痛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9D8C2E7-7E76-41BD-8E49-3E36C43CE7C2}"/>
              </a:ext>
            </a:extLst>
          </p:cNvPr>
          <p:cNvSpPr txBox="1"/>
          <p:nvPr/>
        </p:nvSpPr>
        <p:spPr>
          <a:xfrm>
            <a:off x="4904640" y="2237373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眼睛疲勞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D78CAAC-8F4A-468F-87F6-BB9A0E651D3B}"/>
              </a:ext>
            </a:extLst>
          </p:cNvPr>
          <p:cNvSpPr txBox="1"/>
          <p:nvPr/>
        </p:nvSpPr>
        <p:spPr>
          <a:xfrm>
            <a:off x="4904639" y="2592375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難集中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77D8AEA-4E93-4626-99F5-911FB9EDE05D}"/>
              </a:ext>
            </a:extLst>
          </p:cNvPr>
          <p:cNvSpPr txBox="1"/>
          <p:nvPr/>
        </p:nvSpPr>
        <p:spPr>
          <a:xfrm>
            <a:off x="4904638" y="2932609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唾液增加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B43A9EA-5C48-43ED-8D36-6AA1DCA918C7}"/>
              </a:ext>
            </a:extLst>
          </p:cNvPr>
          <p:cNvSpPr txBox="1"/>
          <p:nvPr/>
        </p:nvSpPr>
        <p:spPr>
          <a:xfrm>
            <a:off x="4904637" y="3240385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出汗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66E5B3C-03B5-43F2-9848-54E6EF21301F}"/>
              </a:ext>
            </a:extLst>
          </p:cNvPr>
          <p:cNvSpPr txBox="1"/>
          <p:nvPr/>
        </p:nvSpPr>
        <p:spPr>
          <a:xfrm>
            <a:off x="4904636" y="3608046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噁心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EE7C801-90D1-48FD-9258-84FEF90434A5}"/>
              </a:ext>
            </a:extLst>
          </p:cNvPr>
          <p:cNvSpPr txBox="1"/>
          <p:nvPr/>
        </p:nvSpPr>
        <p:spPr>
          <a:xfrm>
            <a:off x="4904635" y="3937012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難專心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24BB4DF-5756-46AC-B387-75BBDF3D2018}"/>
              </a:ext>
            </a:extLst>
          </p:cNvPr>
          <p:cNvSpPr txBox="1"/>
          <p:nvPr/>
        </p:nvSpPr>
        <p:spPr>
          <a:xfrm>
            <a:off x="4904635" y="4292921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頭脹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120BEBC-6BC1-4648-A2A0-5FDFD0B36721}"/>
              </a:ext>
            </a:extLst>
          </p:cNvPr>
          <p:cNvSpPr txBox="1"/>
          <p:nvPr/>
        </p:nvSpPr>
        <p:spPr>
          <a:xfrm>
            <a:off x="4904635" y="4633155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視線模糊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38DF595-A38C-4491-95D0-F67F2F5D9E34}"/>
              </a:ext>
            </a:extLst>
          </p:cNvPr>
          <p:cNvSpPr txBox="1"/>
          <p:nvPr/>
        </p:nvSpPr>
        <p:spPr>
          <a:xfrm>
            <a:off x="4904634" y="4936119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頭暈目眩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0448C42-3737-4216-B202-B49CDA8CB20A}"/>
              </a:ext>
            </a:extLst>
          </p:cNvPr>
          <p:cNvSpPr txBox="1"/>
          <p:nvPr/>
        </p:nvSpPr>
        <p:spPr>
          <a:xfrm>
            <a:off x="4911969" y="5300580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頭昏眼花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CB0A4ED-BD64-49FF-A880-4CEAAC7CF3EE}"/>
              </a:ext>
            </a:extLst>
          </p:cNvPr>
          <p:cNvSpPr txBox="1"/>
          <p:nvPr/>
        </p:nvSpPr>
        <p:spPr>
          <a:xfrm>
            <a:off x="4904633" y="5632639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眩暈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6FD9009-E274-4502-A8D4-6E67F8B3D0D9}"/>
              </a:ext>
            </a:extLst>
          </p:cNvPr>
          <p:cNvSpPr txBox="1"/>
          <p:nvPr/>
        </p:nvSpPr>
        <p:spPr>
          <a:xfrm>
            <a:off x="4904633" y="5983494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反胃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959CDF4-ACEE-4352-869E-DC2AB39F4A3C}"/>
              </a:ext>
            </a:extLst>
          </p:cNvPr>
          <p:cNvSpPr txBox="1"/>
          <p:nvPr/>
        </p:nvSpPr>
        <p:spPr>
          <a:xfrm>
            <a:off x="4904633" y="6289172"/>
            <a:ext cx="128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打嗝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80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要素">
  <a:themeElements>
    <a:clrScheme name="自訂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D8F1FC"/>
      </a:folHlink>
    </a:clrScheme>
    <a:fontScheme name="正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要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813</TotalTime>
  <Words>2448</Words>
  <Application>Microsoft Office PowerPoint</Application>
  <PresentationFormat>寬螢幕</PresentationFormat>
  <Paragraphs>209</Paragraphs>
  <Slides>21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新細明體</vt:lpstr>
      <vt:lpstr>標楷體</vt:lpstr>
      <vt:lpstr>Arial</vt:lpstr>
      <vt:lpstr>Calibri</vt:lpstr>
      <vt:lpstr>Times New Roman</vt:lpstr>
      <vt:lpstr>Tw Cen MT</vt:lpstr>
      <vt:lpstr>Wingdings</vt:lpstr>
      <vt:lpstr>Wingdings 3</vt:lpstr>
      <vt:lpstr>要素</vt:lpstr>
      <vt:lpstr>Applied Ergonomics 63 (2017) 17-30 Maryam Zahabi , Patricia Machado , Carl Pankok Jr. , Mei Ying Lau , Yi-Fan Liao , Joseph Hummer , William Rasdorf , David B. Kaber</vt:lpstr>
      <vt:lpstr>介紹</vt:lpstr>
      <vt:lpstr>介紹</vt:lpstr>
      <vt:lpstr>假設</vt:lpstr>
      <vt:lpstr>參與者</vt:lpstr>
      <vt:lpstr>設備</vt:lpstr>
      <vt:lpstr>任務</vt:lpstr>
      <vt:lpstr>實驗流程</vt:lpstr>
      <vt:lpstr>PowerPoint 簡報</vt:lpstr>
      <vt:lpstr>實驗設計</vt:lpstr>
      <vt:lpstr>因變項</vt:lpstr>
      <vt:lpstr>目標識別準確度</vt:lpstr>
      <vt:lpstr>目標識別準確度</vt:lpstr>
      <vt:lpstr>注意力分配-注視次數</vt:lpstr>
      <vt:lpstr>注意力分配-最長注視持續時間</vt:lpstr>
      <vt:lpstr>PowerPoint 簡報</vt:lpstr>
      <vt:lpstr>駕駛表現-速度偏差</vt:lpstr>
      <vt:lpstr>駕駛表現-車道偏移</vt:lpstr>
      <vt:lpstr>PowerPoint 簡報</vt:lpstr>
      <vt:lpstr>討論</vt:lpstr>
      <vt:lpstr>結論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郁茹 邱</dc:creator>
  <cp:lastModifiedBy>郁茹 邱</cp:lastModifiedBy>
  <cp:revision>58</cp:revision>
  <dcterms:created xsi:type="dcterms:W3CDTF">2020-01-15T09:43:29Z</dcterms:created>
  <dcterms:modified xsi:type="dcterms:W3CDTF">2020-03-07T12:32:35Z</dcterms:modified>
</cp:coreProperties>
</file>